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Michroma" panose="020B0604020202020204" charset="0"/>
      <p:regular r:id="rId12"/>
    </p:embeddedFont>
    <p:embeddedFont>
      <p:font typeface="Telegraf" panose="020B0604020202020204" charset="0"/>
      <p:regular r:id="rId13"/>
    </p:embeddedFont>
    <p:embeddedFont>
      <p:font typeface="Telegraf Medium"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5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svg"/><Relationship Id="rId21" Type="http://schemas.openxmlformats.org/officeDocument/2006/relationships/image" Target="../media/image25.svg"/><Relationship Id="rId34" Type="http://schemas.openxmlformats.org/officeDocument/2006/relationships/image" Target="../media/image38.png"/><Relationship Id="rId42" Type="http://schemas.openxmlformats.org/officeDocument/2006/relationships/image" Target="../media/image46.png"/><Relationship Id="rId7" Type="http://schemas.openxmlformats.org/officeDocument/2006/relationships/image" Target="../media/image11.svg"/><Relationship Id="rId2" Type="http://schemas.openxmlformats.org/officeDocument/2006/relationships/image" Target="../media/image1.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41"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svg"/><Relationship Id="rId40" Type="http://schemas.openxmlformats.org/officeDocument/2006/relationships/image" Target="../media/image44.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43" Type="http://schemas.openxmlformats.org/officeDocument/2006/relationships/image" Target="../media/image47.svg"/><Relationship Id="rId8" Type="http://schemas.openxmlformats.org/officeDocument/2006/relationships/image" Target="../media/image12.png"/><Relationship Id="rId3" Type="http://schemas.openxmlformats.org/officeDocument/2006/relationships/image" Target="../media/image2.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75" y="-456403"/>
            <a:ext cx="18609951" cy="11199807"/>
          </a:xfrm>
          <a:custGeom>
            <a:avLst/>
            <a:gdLst/>
            <a:ahLst/>
            <a:cxnLst/>
            <a:rect l="l" t="t" r="r" b="b"/>
            <a:pathLst>
              <a:path w="18609951" h="11199807">
                <a:moveTo>
                  <a:pt x="0" y="0"/>
                </a:moveTo>
                <a:lnTo>
                  <a:pt x="18609950" y="0"/>
                </a:lnTo>
                <a:lnTo>
                  <a:pt x="18609950" y="11199806"/>
                </a:lnTo>
                <a:lnTo>
                  <a:pt x="0" y="11199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876069" y="6951084"/>
            <a:ext cx="7466110" cy="2312429"/>
          </a:xfrm>
          <a:prstGeom prst="rect">
            <a:avLst/>
          </a:prstGeom>
          <a:solidFill>
            <a:srgbClr val="393BE4"/>
          </a:solidFill>
        </p:spPr>
      </p:sp>
      <p:sp>
        <p:nvSpPr>
          <p:cNvPr id="4" name="Freeform 4"/>
          <p:cNvSpPr/>
          <p:nvPr/>
        </p:nvSpPr>
        <p:spPr>
          <a:xfrm rot="436196">
            <a:off x="6190766" y="-2861850"/>
            <a:ext cx="17035324" cy="11072961"/>
          </a:xfrm>
          <a:custGeom>
            <a:avLst/>
            <a:gdLst/>
            <a:ahLst/>
            <a:cxnLst/>
            <a:rect l="l" t="t" r="r" b="b"/>
            <a:pathLst>
              <a:path w="17035324" h="11072961">
                <a:moveTo>
                  <a:pt x="0" y="0"/>
                </a:moveTo>
                <a:lnTo>
                  <a:pt x="17035324" y="0"/>
                </a:lnTo>
                <a:lnTo>
                  <a:pt x="17035324" y="11072961"/>
                </a:lnTo>
                <a:lnTo>
                  <a:pt x="0" y="11072961"/>
                </a:lnTo>
                <a:lnTo>
                  <a:pt x="0" y="0"/>
                </a:lnTo>
                <a:close/>
              </a:path>
            </a:pathLst>
          </a:custGeom>
          <a:blipFill>
            <a:blip r:embed="rId4">
              <a:alphaModFix amt="67000"/>
            </a:blip>
            <a:stretch>
              <a:fillRect/>
            </a:stretch>
          </a:blipFill>
        </p:spPr>
      </p:sp>
      <p:sp>
        <p:nvSpPr>
          <p:cNvPr id="5" name="Freeform 5"/>
          <p:cNvSpPr/>
          <p:nvPr/>
        </p:nvSpPr>
        <p:spPr>
          <a:xfrm>
            <a:off x="1028700" y="1028700"/>
            <a:ext cx="621054" cy="385053"/>
          </a:xfrm>
          <a:custGeom>
            <a:avLst/>
            <a:gdLst/>
            <a:ahLst/>
            <a:cxnLst/>
            <a:rect l="l" t="t" r="r" b="b"/>
            <a:pathLst>
              <a:path w="621054" h="385053">
                <a:moveTo>
                  <a:pt x="0" y="0"/>
                </a:moveTo>
                <a:lnTo>
                  <a:pt x="621054" y="0"/>
                </a:lnTo>
                <a:lnTo>
                  <a:pt x="621054" y="385053"/>
                </a:lnTo>
                <a:lnTo>
                  <a:pt x="0" y="385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876069" y="2619838"/>
            <a:ext cx="14599848" cy="2861945"/>
          </a:xfrm>
          <a:prstGeom prst="rect">
            <a:avLst/>
          </a:prstGeom>
        </p:spPr>
        <p:txBody>
          <a:bodyPr lIns="0" tIns="0" rIns="0" bIns="0" rtlCol="0" anchor="t">
            <a:spAutoFit/>
          </a:bodyPr>
          <a:lstStyle/>
          <a:p>
            <a:pPr algn="l">
              <a:lnSpc>
                <a:spcPts val="11110"/>
              </a:lnSpc>
            </a:pPr>
            <a:r>
              <a:rPr lang="en-US" sz="10100">
                <a:solidFill>
                  <a:srgbClr val="FFFFFF"/>
                </a:solidFill>
                <a:latin typeface="Michroma Bold"/>
              </a:rPr>
              <a:t>SISTEM </a:t>
            </a:r>
          </a:p>
          <a:p>
            <a:pPr algn="l">
              <a:lnSpc>
                <a:spcPts val="11110"/>
              </a:lnSpc>
            </a:pPr>
            <a:r>
              <a:rPr lang="en-US" sz="10100">
                <a:solidFill>
                  <a:srgbClr val="FFFFFF"/>
                </a:solidFill>
                <a:latin typeface="Michroma Bold"/>
              </a:rPr>
              <a:t>OPERASI</a:t>
            </a:r>
          </a:p>
        </p:txBody>
      </p:sp>
      <p:grpSp>
        <p:nvGrpSpPr>
          <p:cNvPr id="7" name="Group 7"/>
          <p:cNvGrpSpPr/>
          <p:nvPr/>
        </p:nvGrpSpPr>
        <p:grpSpPr>
          <a:xfrm>
            <a:off x="2252427" y="7563311"/>
            <a:ext cx="6335846" cy="1049874"/>
            <a:chOff x="0" y="0"/>
            <a:chExt cx="8447795" cy="1399832"/>
          </a:xfrm>
        </p:grpSpPr>
        <p:sp>
          <p:nvSpPr>
            <p:cNvPr id="8" name="TextBox 8"/>
            <p:cNvSpPr txBox="1"/>
            <p:nvPr/>
          </p:nvSpPr>
          <p:spPr>
            <a:xfrm>
              <a:off x="0" y="-4445"/>
              <a:ext cx="8447795" cy="763185"/>
            </a:xfrm>
            <a:prstGeom prst="rect">
              <a:avLst/>
            </a:prstGeom>
          </p:spPr>
          <p:txBody>
            <a:bodyPr lIns="0" tIns="0" rIns="0" bIns="0" rtlCol="0" anchor="t">
              <a:spAutoFit/>
            </a:bodyPr>
            <a:lstStyle/>
            <a:p>
              <a:pPr marL="0" lvl="0" indent="0" algn="l">
                <a:lnSpc>
                  <a:spcPts val="4028"/>
                </a:lnSpc>
              </a:pPr>
              <a:r>
                <a:rPr lang="en-US" sz="3800">
                  <a:solidFill>
                    <a:srgbClr val="FFFFFF"/>
                  </a:solidFill>
                  <a:latin typeface="Telegraf Medium"/>
                </a:rPr>
                <a:t>Chiko Abilla Basya</a:t>
              </a:r>
            </a:p>
          </p:txBody>
        </p:sp>
        <p:sp>
          <p:nvSpPr>
            <p:cNvPr id="9" name="TextBox 9"/>
            <p:cNvSpPr txBox="1"/>
            <p:nvPr/>
          </p:nvSpPr>
          <p:spPr>
            <a:xfrm>
              <a:off x="0" y="954613"/>
              <a:ext cx="8447795" cy="445855"/>
            </a:xfrm>
            <a:prstGeom prst="rect">
              <a:avLst/>
            </a:prstGeom>
          </p:spPr>
          <p:txBody>
            <a:bodyPr lIns="0" tIns="0" rIns="0" bIns="0" rtlCol="0" anchor="t">
              <a:spAutoFit/>
            </a:bodyPr>
            <a:lstStyle/>
            <a:p>
              <a:pPr algn="l">
                <a:lnSpc>
                  <a:spcPts val="2331"/>
                </a:lnSpc>
              </a:pPr>
              <a:r>
                <a:rPr lang="en-US" sz="2199">
                  <a:solidFill>
                    <a:srgbClr val="FFFFFF"/>
                  </a:solidFill>
                  <a:latin typeface="Telegraf"/>
                </a:rPr>
                <a:t>2341720005</a:t>
              </a:r>
            </a:p>
          </p:txBody>
        </p:sp>
      </p:grpSp>
      <p:sp>
        <p:nvSpPr>
          <p:cNvPr id="10" name="TextBox 10"/>
          <p:cNvSpPr txBox="1"/>
          <p:nvPr/>
        </p:nvSpPr>
        <p:spPr>
          <a:xfrm>
            <a:off x="10016328" y="7727568"/>
            <a:ext cx="6593782" cy="740410"/>
          </a:xfrm>
          <a:prstGeom prst="rect">
            <a:avLst/>
          </a:prstGeom>
        </p:spPr>
        <p:txBody>
          <a:bodyPr lIns="0" tIns="0" rIns="0" bIns="0" rtlCol="0" anchor="t">
            <a:spAutoFit/>
          </a:bodyPr>
          <a:lstStyle/>
          <a:p>
            <a:pPr algn="ctr">
              <a:lnSpc>
                <a:spcPts val="1820"/>
              </a:lnSpc>
            </a:pPr>
            <a:r>
              <a:rPr lang="en-US" sz="2000">
                <a:solidFill>
                  <a:srgbClr val="FFFFFF"/>
                </a:solidFill>
                <a:latin typeface="Telegraf Medium"/>
              </a:rPr>
              <a:t>DV - Teknik Informatika</a:t>
            </a:r>
          </a:p>
          <a:p>
            <a:pPr algn="ctr">
              <a:lnSpc>
                <a:spcPts val="1820"/>
              </a:lnSpc>
            </a:pPr>
            <a:endParaRPr lang="en-US" sz="2000">
              <a:solidFill>
                <a:srgbClr val="FFFFFF"/>
              </a:solidFill>
              <a:latin typeface="Telegraf Medium"/>
            </a:endParaRPr>
          </a:p>
          <a:p>
            <a:pPr marL="0" lvl="0" indent="0" algn="ctr">
              <a:lnSpc>
                <a:spcPts val="1820"/>
              </a:lnSpc>
            </a:pPr>
            <a:r>
              <a:rPr lang="en-US" sz="2000">
                <a:solidFill>
                  <a:srgbClr val="FFFFFF"/>
                </a:solidFill>
                <a:latin typeface="Telegraf Medium"/>
              </a:rPr>
              <a:t>1- B</a:t>
            </a:r>
          </a:p>
        </p:txBody>
      </p:sp>
      <p:sp>
        <p:nvSpPr>
          <p:cNvPr id="11" name="TextBox 11"/>
          <p:cNvSpPr txBox="1"/>
          <p:nvPr/>
        </p:nvSpPr>
        <p:spPr>
          <a:xfrm>
            <a:off x="1876069" y="1089464"/>
            <a:ext cx="4077294" cy="282575"/>
          </a:xfrm>
          <a:prstGeom prst="rect">
            <a:avLst/>
          </a:prstGeom>
        </p:spPr>
        <p:txBody>
          <a:bodyPr lIns="0" tIns="0" rIns="0" bIns="0" rtlCol="0" anchor="t">
            <a:spAutoFit/>
          </a:bodyPr>
          <a:lstStyle/>
          <a:p>
            <a:pPr algn="l">
              <a:lnSpc>
                <a:spcPts val="2200"/>
              </a:lnSpc>
            </a:pPr>
            <a:r>
              <a:rPr lang="en-US" sz="2000">
                <a:solidFill>
                  <a:srgbClr val="FFFFFF"/>
                </a:solidFill>
                <a:latin typeface="Michroma Bold"/>
              </a:rPr>
              <a:t>Ujian Akhir Semester</a:t>
            </a:r>
          </a:p>
        </p:txBody>
      </p:sp>
      <p:sp>
        <p:nvSpPr>
          <p:cNvPr id="12" name="AutoShape 12"/>
          <p:cNvSpPr/>
          <p:nvPr/>
        </p:nvSpPr>
        <p:spPr>
          <a:xfrm>
            <a:off x="1876069" y="6941559"/>
            <a:ext cx="14734041" cy="0"/>
          </a:xfrm>
          <a:prstGeom prst="line">
            <a:avLst/>
          </a:prstGeom>
          <a:ln w="9525" cap="rnd">
            <a:solidFill>
              <a:srgbClr val="76B5F6"/>
            </a:solidFill>
            <a:prstDash val="solid"/>
            <a:headEnd type="none" w="sm" len="sm"/>
            <a:tailEnd type="none" w="sm" len="sm"/>
          </a:ln>
        </p:spPr>
      </p:sp>
      <p:sp>
        <p:nvSpPr>
          <p:cNvPr id="13" name="AutoShape 13"/>
          <p:cNvSpPr/>
          <p:nvPr/>
        </p:nvSpPr>
        <p:spPr>
          <a:xfrm>
            <a:off x="1876069" y="9248775"/>
            <a:ext cx="14734041" cy="0"/>
          </a:xfrm>
          <a:prstGeom prst="line">
            <a:avLst/>
          </a:prstGeom>
          <a:ln w="9525" cap="rnd">
            <a:solidFill>
              <a:srgbClr val="76B5F6"/>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292172" y="2186363"/>
            <a:ext cx="11513191" cy="6928848"/>
          </a:xfrm>
          <a:custGeom>
            <a:avLst/>
            <a:gdLst/>
            <a:ahLst/>
            <a:cxnLst/>
            <a:rect l="l" t="t" r="r" b="b"/>
            <a:pathLst>
              <a:path w="11513191" h="6928848">
                <a:moveTo>
                  <a:pt x="0" y="0"/>
                </a:moveTo>
                <a:lnTo>
                  <a:pt x="11513192" y="0"/>
                </a:lnTo>
                <a:lnTo>
                  <a:pt x="11513192" y="6928848"/>
                </a:lnTo>
                <a:lnTo>
                  <a:pt x="0" y="6928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457216" y="7224411"/>
            <a:ext cx="1268769" cy="1042698"/>
          </a:xfrm>
          <a:custGeom>
            <a:avLst/>
            <a:gdLst/>
            <a:ahLst/>
            <a:cxnLst/>
            <a:rect l="l" t="t" r="r" b="b"/>
            <a:pathLst>
              <a:path w="1268769" h="1042698">
                <a:moveTo>
                  <a:pt x="0" y="0"/>
                </a:moveTo>
                <a:lnTo>
                  <a:pt x="1268769" y="0"/>
                </a:lnTo>
                <a:lnTo>
                  <a:pt x="1268769" y="1042697"/>
                </a:lnTo>
                <a:lnTo>
                  <a:pt x="0" y="1042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339793" y="2019892"/>
            <a:ext cx="1234478" cy="996561"/>
          </a:xfrm>
          <a:custGeom>
            <a:avLst/>
            <a:gdLst/>
            <a:ahLst/>
            <a:cxnLst/>
            <a:rect l="l" t="t" r="r" b="b"/>
            <a:pathLst>
              <a:path w="1234478" h="996561">
                <a:moveTo>
                  <a:pt x="0" y="0"/>
                </a:moveTo>
                <a:lnTo>
                  <a:pt x="1234479" y="0"/>
                </a:lnTo>
                <a:lnTo>
                  <a:pt x="1234479" y="996560"/>
                </a:lnTo>
                <a:lnTo>
                  <a:pt x="0" y="9965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339793" y="5484610"/>
            <a:ext cx="1234478" cy="996561"/>
          </a:xfrm>
          <a:custGeom>
            <a:avLst/>
            <a:gdLst/>
            <a:ahLst/>
            <a:cxnLst/>
            <a:rect l="l" t="t" r="r" b="b"/>
            <a:pathLst>
              <a:path w="1234478" h="996561">
                <a:moveTo>
                  <a:pt x="0" y="0"/>
                </a:moveTo>
                <a:lnTo>
                  <a:pt x="1234479" y="0"/>
                </a:lnTo>
                <a:lnTo>
                  <a:pt x="1234479" y="996561"/>
                </a:lnTo>
                <a:lnTo>
                  <a:pt x="0" y="9965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632973" y="5484610"/>
            <a:ext cx="623303" cy="996561"/>
          </a:xfrm>
          <a:custGeom>
            <a:avLst/>
            <a:gdLst/>
            <a:ahLst/>
            <a:cxnLst/>
            <a:rect l="l" t="t" r="r" b="b"/>
            <a:pathLst>
              <a:path w="623303" h="996561">
                <a:moveTo>
                  <a:pt x="0" y="0"/>
                </a:moveTo>
                <a:lnTo>
                  <a:pt x="623303" y="0"/>
                </a:lnTo>
                <a:lnTo>
                  <a:pt x="623303" y="996561"/>
                </a:lnTo>
                <a:lnTo>
                  <a:pt x="0" y="9965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8321007" y="5484610"/>
            <a:ext cx="967570" cy="996561"/>
          </a:xfrm>
          <a:custGeom>
            <a:avLst/>
            <a:gdLst/>
            <a:ahLst/>
            <a:cxnLst/>
            <a:rect l="l" t="t" r="r" b="b"/>
            <a:pathLst>
              <a:path w="967570" h="996561">
                <a:moveTo>
                  <a:pt x="0" y="0"/>
                </a:moveTo>
                <a:lnTo>
                  <a:pt x="967570" y="0"/>
                </a:lnTo>
                <a:lnTo>
                  <a:pt x="967570" y="996561"/>
                </a:lnTo>
                <a:lnTo>
                  <a:pt x="0" y="9965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6080705" y="3698673"/>
            <a:ext cx="873350" cy="996561"/>
          </a:xfrm>
          <a:custGeom>
            <a:avLst/>
            <a:gdLst/>
            <a:ahLst/>
            <a:cxnLst/>
            <a:rect l="l" t="t" r="r" b="b"/>
            <a:pathLst>
              <a:path w="873350" h="996561">
                <a:moveTo>
                  <a:pt x="0" y="0"/>
                </a:moveTo>
                <a:lnTo>
                  <a:pt x="873350" y="0"/>
                </a:lnTo>
                <a:lnTo>
                  <a:pt x="873350" y="996560"/>
                </a:lnTo>
                <a:lnTo>
                  <a:pt x="0" y="9965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4324531" y="2019892"/>
            <a:ext cx="980253" cy="996561"/>
          </a:xfrm>
          <a:custGeom>
            <a:avLst/>
            <a:gdLst/>
            <a:ahLst/>
            <a:cxnLst/>
            <a:rect l="l" t="t" r="r" b="b"/>
            <a:pathLst>
              <a:path w="980253" h="996561">
                <a:moveTo>
                  <a:pt x="0" y="0"/>
                </a:moveTo>
                <a:lnTo>
                  <a:pt x="980253" y="0"/>
                </a:lnTo>
                <a:lnTo>
                  <a:pt x="980253" y="996560"/>
                </a:lnTo>
                <a:lnTo>
                  <a:pt x="0" y="9965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4516595" y="3584532"/>
            <a:ext cx="596124" cy="996561"/>
          </a:xfrm>
          <a:custGeom>
            <a:avLst/>
            <a:gdLst/>
            <a:ahLst/>
            <a:cxnLst/>
            <a:rect l="l" t="t" r="r" b="b"/>
            <a:pathLst>
              <a:path w="596124" h="996561">
                <a:moveTo>
                  <a:pt x="0" y="0"/>
                </a:moveTo>
                <a:lnTo>
                  <a:pt x="596125" y="0"/>
                </a:lnTo>
                <a:lnTo>
                  <a:pt x="596125" y="996560"/>
                </a:lnTo>
                <a:lnTo>
                  <a:pt x="0" y="99656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6104260" y="2019892"/>
            <a:ext cx="849794" cy="996561"/>
          </a:xfrm>
          <a:custGeom>
            <a:avLst/>
            <a:gdLst/>
            <a:ahLst/>
            <a:cxnLst/>
            <a:rect l="l" t="t" r="r" b="b"/>
            <a:pathLst>
              <a:path w="849794" h="996561">
                <a:moveTo>
                  <a:pt x="0" y="0"/>
                </a:moveTo>
                <a:lnTo>
                  <a:pt x="849795" y="0"/>
                </a:lnTo>
                <a:lnTo>
                  <a:pt x="849795" y="996560"/>
                </a:lnTo>
                <a:lnTo>
                  <a:pt x="0" y="99656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2457216" y="2019892"/>
            <a:ext cx="974818" cy="996561"/>
          </a:xfrm>
          <a:custGeom>
            <a:avLst/>
            <a:gdLst/>
            <a:ahLst/>
            <a:cxnLst/>
            <a:rect l="l" t="t" r="r" b="b"/>
            <a:pathLst>
              <a:path w="974818" h="996561">
                <a:moveTo>
                  <a:pt x="0" y="0"/>
                </a:moveTo>
                <a:lnTo>
                  <a:pt x="974817" y="0"/>
                </a:lnTo>
                <a:lnTo>
                  <a:pt x="974817" y="996560"/>
                </a:lnTo>
                <a:lnTo>
                  <a:pt x="0" y="99656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12457216" y="3698673"/>
            <a:ext cx="1178728" cy="996561"/>
          </a:xfrm>
          <a:custGeom>
            <a:avLst/>
            <a:gdLst/>
            <a:ahLst/>
            <a:cxnLst/>
            <a:rect l="l" t="t" r="r" b="b"/>
            <a:pathLst>
              <a:path w="1178728" h="996561">
                <a:moveTo>
                  <a:pt x="0" y="0"/>
                </a:moveTo>
                <a:lnTo>
                  <a:pt x="1178727" y="0"/>
                </a:lnTo>
                <a:lnTo>
                  <a:pt x="1178727" y="996560"/>
                </a:lnTo>
                <a:lnTo>
                  <a:pt x="0" y="99656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10295007" y="3698673"/>
            <a:ext cx="1251389" cy="996561"/>
          </a:xfrm>
          <a:custGeom>
            <a:avLst/>
            <a:gdLst/>
            <a:ahLst/>
            <a:cxnLst/>
            <a:rect l="l" t="t" r="r" b="b"/>
            <a:pathLst>
              <a:path w="1251389" h="996561">
                <a:moveTo>
                  <a:pt x="0" y="0"/>
                </a:moveTo>
                <a:lnTo>
                  <a:pt x="1251389" y="0"/>
                </a:lnTo>
                <a:lnTo>
                  <a:pt x="1251389" y="996560"/>
                </a:lnTo>
                <a:lnTo>
                  <a:pt x="0" y="99656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8109223" y="3698673"/>
            <a:ext cx="1391138" cy="996561"/>
          </a:xfrm>
          <a:custGeom>
            <a:avLst/>
            <a:gdLst/>
            <a:ahLst/>
            <a:cxnLst/>
            <a:rect l="l" t="t" r="r" b="b"/>
            <a:pathLst>
              <a:path w="1391138" h="996561">
                <a:moveTo>
                  <a:pt x="0" y="0"/>
                </a:moveTo>
                <a:lnTo>
                  <a:pt x="1391138" y="0"/>
                </a:lnTo>
                <a:lnTo>
                  <a:pt x="1391138" y="996560"/>
                </a:lnTo>
                <a:lnTo>
                  <a:pt x="0" y="99656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14044842" y="5484610"/>
            <a:ext cx="1539630" cy="996561"/>
          </a:xfrm>
          <a:custGeom>
            <a:avLst/>
            <a:gdLst/>
            <a:ahLst/>
            <a:cxnLst/>
            <a:rect l="l" t="t" r="r" b="b"/>
            <a:pathLst>
              <a:path w="1539630" h="996561">
                <a:moveTo>
                  <a:pt x="0" y="0"/>
                </a:moveTo>
                <a:lnTo>
                  <a:pt x="1539631" y="0"/>
                </a:lnTo>
                <a:lnTo>
                  <a:pt x="1539631" y="996561"/>
                </a:lnTo>
                <a:lnTo>
                  <a:pt x="0" y="996561"/>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10417850" y="7270548"/>
            <a:ext cx="1005703" cy="996561"/>
          </a:xfrm>
          <a:custGeom>
            <a:avLst/>
            <a:gdLst/>
            <a:ahLst/>
            <a:cxnLst/>
            <a:rect l="l" t="t" r="r" b="b"/>
            <a:pathLst>
              <a:path w="1005703" h="996561">
                <a:moveTo>
                  <a:pt x="0" y="0"/>
                </a:moveTo>
                <a:lnTo>
                  <a:pt x="1005704" y="0"/>
                </a:lnTo>
                <a:lnTo>
                  <a:pt x="1005704" y="996560"/>
                </a:lnTo>
                <a:lnTo>
                  <a:pt x="0" y="99656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8301076" y="7270548"/>
            <a:ext cx="987501" cy="996561"/>
          </a:xfrm>
          <a:custGeom>
            <a:avLst/>
            <a:gdLst/>
            <a:ahLst/>
            <a:cxnLst/>
            <a:rect l="l" t="t" r="r" b="b"/>
            <a:pathLst>
              <a:path w="987501" h="996561">
                <a:moveTo>
                  <a:pt x="0" y="0"/>
                </a:moveTo>
                <a:lnTo>
                  <a:pt x="987501" y="0"/>
                </a:lnTo>
                <a:lnTo>
                  <a:pt x="987501" y="996560"/>
                </a:lnTo>
                <a:lnTo>
                  <a:pt x="0" y="99656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16080705" y="5484610"/>
            <a:ext cx="1024502" cy="996561"/>
          </a:xfrm>
          <a:custGeom>
            <a:avLst/>
            <a:gdLst/>
            <a:ahLst/>
            <a:cxnLst/>
            <a:rect l="l" t="t" r="r" b="b"/>
            <a:pathLst>
              <a:path w="1024502" h="996561">
                <a:moveTo>
                  <a:pt x="0" y="0"/>
                </a:moveTo>
                <a:lnTo>
                  <a:pt x="1024502" y="0"/>
                </a:lnTo>
                <a:lnTo>
                  <a:pt x="1024502" y="996561"/>
                </a:lnTo>
                <a:lnTo>
                  <a:pt x="0" y="996561"/>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8481302" y="2019892"/>
            <a:ext cx="1002026" cy="996561"/>
          </a:xfrm>
          <a:custGeom>
            <a:avLst/>
            <a:gdLst/>
            <a:ahLst/>
            <a:cxnLst/>
            <a:rect l="l" t="t" r="r" b="b"/>
            <a:pathLst>
              <a:path w="1002026" h="996561">
                <a:moveTo>
                  <a:pt x="0" y="0"/>
                </a:moveTo>
                <a:lnTo>
                  <a:pt x="1002026" y="0"/>
                </a:lnTo>
                <a:lnTo>
                  <a:pt x="1002026" y="996560"/>
                </a:lnTo>
                <a:lnTo>
                  <a:pt x="0" y="996560"/>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16104260" y="7270548"/>
            <a:ext cx="1044016" cy="996561"/>
          </a:xfrm>
          <a:custGeom>
            <a:avLst/>
            <a:gdLst/>
            <a:ahLst/>
            <a:cxnLst/>
            <a:rect l="l" t="t" r="r" b="b"/>
            <a:pathLst>
              <a:path w="1044016" h="996561">
                <a:moveTo>
                  <a:pt x="0" y="0"/>
                </a:moveTo>
                <a:lnTo>
                  <a:pt x="1044016" y="0"/>
                </a:lnTo>
                <a:lnTo>
                  <a:pt x="1044016" y="996560"/>
                </a:lnTo>
                <a:lnTo>
                  <a:pt x="0" y="996560"/>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14339026" y="7270548"/>
            <a:ext cx="965758" cy="996561"/>
          </a:xfrm>
          <a:custGeom>
            <a:avLst/>
            <a:gdLst/>
            <a:ahLst/>
            <a:cxnLst/>
            <a:rect l="l" t="t" r="r" b="b"/>
            <a:pathLst>
              <a:path w="965758" h="996561">
                <a:moveTo>
                  <a:pt x="0" y="0"/>
                </a:moveTo>
                <a:lnTo>
                  <a:pt x="965758" y="0"/>
                </a:lnTo>
                <a:lnTo>
                  <a:pt x="965758" y="996560"/>
                </a:lnTo>
                <a:lnTo>
                  <a:pt x="0" y="996560"/>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4" name="Rectangle: Rounded Corners 23">
            <a:extLst>
              <a:ext uri="{FF2B5EF4-FFF2-40B4-BE49-F238E27FC236}">
                <a16:creationId xmlns:a16="http://schemas.microsoft.com/office/drawing/2014/main" id="{700E57F0-08F6-7DBD-1ED2-6D69E86A88C5}"/>
              </a:ext>
            </a:extLst>
          </p:cNvPr>
          <p:cNvSpPr/>
          <p:nvPr/>
        </p:nvSpPr>
        <p:spPr>
          <a:xfrm>
            <a:off x="3115120" y="3584533"/>
            <a:ext cx="12736416" cy="29233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a:lnSpc>
                <a:spcPts val="11494"/>
              </a:lnSpc>
            </a:pPr>
            <a:r>
              <a:rPr lang="en-US" sz="11500" dirty="0" err="1">
                <a:ln w="0"/>
                <a:solidFill>
                  <a:schemeClr val="tx1"/>
                </a:solidFill>
                <a:effectLst>
                  <a:outerShdw blurRad="38100" dist="19050" dir="2700000" algn="tl" rotWithShape="0">
                    <a:schemeClr val="dk1">
                      <a:alpha val="40000"/>
                    </a:schemeClr>
                  </a:outerShdw>
                </a:effectLst>
                <a:latin typeface="Michroma"/>
              </a:rPr>
              <a:t>Terima</a:t>
            </a:r>
            <a:r>
              <a:rPr lang="en-US" sz="11500" dirty="0">
                <a:ln w="0"/>
                <a:solidFill>
                  <a:schemeClr val="tx1"/>
                </a:solidFill>
                <a:effectLst>
                  <a:outerShdw blurRad="38100" dist="19050" dir="2700000" algn="tl" rotWithShape="0">
                    <a:schemeClr val="dk1">
                      <a:alpha val="40000"/>
                    </a:schemeClr>
                  </a:outerShdw>
                </a:effectLst>
                <a:latin typeface="Michroma"/>
              </a:rPr>
              <a:t> </a:t>
            </a:r>
            <a:r>
              <a:rPr lang="en-US" sz="11500" dirty="0" err="1">
                <a:ln w="0"/>
                <a:solidFill>
                  <a:schemeClr val="tx1"/>
                </a:solidFill>
                <a:effectLst>
                  <a:outerShdw blurRad="38100" dist="19050" dir="2700000" algn="tl" rotWithShape="0">
                    <a:schemeClr val="dk1">
                      <a:alpha val="40000"/>
                    </a:schemeClr>
                  </a:outerShdw>
                </a:effectLst>
                <a:latin typeface="Michroma"/>
              </a:rPr>
              <a:t>kasih</a:t>
            </a:r>
            <a:r>
              <a:rPr lang="en-US" sz="11500" dirty="0">
                <a:ln w="0"/>
                <a:solidFill>
                  <a:schemeClr val="tx1"/>
                </a:solidFill>
                <a:effectLst>
                  <a:outerShdw blurRad="38100" dist="19050" dir="2700000" algn="tl" rotWithShape="0">
                    <a:schemeClr val="dk1">
                      <a:alpha val="40000"/>
                    </a:schemeClr>
                  </a:outerShdw>
                </a:effectLst>
                <a:latin typeface="Michroma"/>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04033">
            <a:off x="9593493" y="5704443"/>
            <a:ext cx="12649512" cy="8222182"/>
          </a:xfrm>
          <a:custGeom>
            <a:avLst/>
            <a:gdLst/>
            <a:ahLst/>
            <a:cxnLst/>
            <a:rect l="l" t="t" r="r" b="b"/>
            <a:pathLst>
              <a:path w="12649512" h="8222182">
                <a:moveTo>
                  <a:pt x="0" y="0"/>
                </a:moveTo>
                <a:lnTo>
                  <a:pt x="12649511" y="0"/>
                </a:lnTo>
                <a:lnTo>
                  <a:pt x="12649511" y="8222183"/>
                </a:lnTo>
                <a:lnTo>
                  <a:pt x="0" y="8222183"/>
                </a:lnTo>
                <a:lnTo>
                  <a:pt x="0" y="0"/>
                </a:lnTo>
                <a:close/>
              </a:path>
            </a:pathLst>
          </a:custGeom>
          <a:blipFill>
            <a:blip r:embed="rId2"/>
            <a:stretch>
              <a:fillRect/>
            </a:stretch>
          </a:blipFill>
        </p:spPr>
      </p:sp>
      <p:sp>
        <p:nvSpPr>
          <p:cNvPr id="3" name="Freeform 3"/>
          <p:cNvSpPr/>
          <p:nvPr/>
        </p:nvSpPr>
        <p:spPr>
          <a:xfrm>
            <a:off x="11247240" y="2290010"/>
            <a:ext cx="6012060" cy="6968290"/>
          </a:xfrm>
          <a:custGeom>
            <a:avLst/>
            <a:gdLst/>
            <a:ahLst/>
            <a:cxnLst/>
            <a:rect l="l" t="t" r="r" b="b"/>
            <a:pathLst>
              <a:path w="6012060" h="6968290">
                <a:moveTo>
                  <a:pt x="0" y="0"/>
                </a:moveTo>
                <a:lnTo>
                  <a:pt x="6012060" y="0"/>
                </a:lnTo>
                <a:lnTo>
                  <a:pt x="6012060" y="6968290"/>
                </a:lnTo>
                <a:lnTo>
                  <a:pt x="0" y="6968290"/>
                </a:lnTo>
                <a:lnTo>
                  <a:pt x="0" y="0"/>
                </a:lnTo>
                <a:close/>
              </a:path>
            </a:pathLst>
          </a:custGeom>
          <a:blipFill>
            <a:blip r:embed="rId3"/>
            <a:stretch>
              <a:fillRect l="-46241" t="-13150" r="-76615" b="-15032"/>
            </a:stretch>
          </a:blipFill>
        </p:spPr>
      </p:sp>
      <p:sp>
        <p:nvSpPr>
          <p:cNvPr id="4" name="TextBox 4"/>
          <p:cNvSpPr txBox="1"/>
          <p:nvPr/>
        </p:nvSpPr>
        <p:spPr>
          <a:xfrm>
            <a:off x="2599193" y="2299535"/>
            <a:ext cx="6708341" cy="1085850"/>
          </a:xfrm>
          <a:prstGeom prst="rect">
            <a:avLst/>
          </a:prstGeom>
        </p:spPr>
        <p:txBody>
          <a:bodyPr lIns="0" tIns="0" rIns="0" bIns="0" rtlCol="0" anchor="t">
            <a:spAutoFit/>
          </a:bodyPr>
          <a:lstStyle/>
          <a:p>
            <a:pPr algn="l">
              <a:lnSpc>
                <a:spcPts val="8640"/>
              </a:lnSpc>
            </a:pPr>
            <a:r>
              <a:rPr lang="en-US" sz="7200">
                <a:solidFill>
                  <a:srgbClr val="000000"/>
                </a:solidFill>
                <a:latin typeface="Michroma"/>
              </a:rPr>
              <a:t>Pengertian</a:t>
            </a:r>
          </a:p>
        </p:txBody>
      </p:sp>
      <p:sp>
        <p:nvSpPr>
          <p:cNvPr id="5" name="TextBox 5"/>
          <p:cNvSpPr txBox="1"/>
          <p:nvPr/>
        </p:nvSpPr>
        <p:spPr>
          <a:xfrm>
            <a:off x="1649754" y="3562918"/>
            <a:ext cx="8450614" cy="4852035"/>
          </a:xfrm>
          <a:prstGeom prst="rect">
            <a:avLst/>
          </a:prstGeom>
        </p:spPr>
        <p:txBody>
          <a:bodyPr lIns="0" tIns="0" rIns="0" bIns="0" rtlCol="0" anchor="t">
            <a:spAutoFit/>
          </a:bodyPr>
          <a:lstStyle/>
          <a:p>
            <a:pPr algn="ctr">
              <a:lnSpc>
                <a:spcPts val="3510"/>
              </a:lnSpc>
            </a:pPr>
            <a:r>
              <a:rPr lang="en-US" sz="2700">
                <a:solidFill>
                  <a:srgbClr val="000000"/>
                </a:solidFill>
                <a:latin typeface="Telegraf"/>
              </a:rPr>
              <a:t>Shell adalah sebuah program yang menyediakan antarmuka antara pengguna dan sistem operasi komputer. Fungsinya adalah untuk menerima perintah atau instruksi dari pengguna, menerjemahkannya ke dalam bahasa yang dapat dimengerti oleh sistem operasi, dan kemudian menjalankan perintah tersebut. Dengan menggunakan shell, pengguna dapat berinteraksi dengan sistem operasi untuk melakukan berbagai tugas seperti menjalankan program, mengelola file, mengatur pengaturan sistem, dan banyak lagi.</a:t>
            </a:r>
          </a:p>
        </p:txBody>
      </p:sp>
      <p:sp>
        <p:nvSpPr>
          <p:cNvPr id="6" name="Freeform 6"/>
          <p:cNvSpPr/>
          <p:nvPr/>
        </p:nvSpPr>
        <p:spPr>
          <a:xfrm>
            <a:off x="1028700" y="1028700"/>
            <a:ext cx="621054" cy="385053"/>
          </a:xfrm>
          <a:custGeom>
            <a:avLst/>
            <a:gdLst/>
            <a:ahLst/>
            <a:cxnLst/>
            <a:rect l="l" t="t" r="r" b="b"/>
            <a:pathLst>
              <a:path w="621054" h="385053">
                <a:moveTo>
                  <a:pt x="0" y="0"/>
                </a:moveTo>
                <a:lnTo>
                  <a:pt x="621054" y="0"/>
                </a:lnTo>
                <a:lnTo>
                  <a:pt x="621054" y="385053"/>
                </a:lnTo>
                <a:lnTo>
                  <a:pt x="0" y="385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876069" y="1094703"/>
            <a:ext cx="4077294" cy="272098"/>
          </a:xfrm>
          <a:prstGeom prst="rect">
            <a:avLst/>
          </a:prstGeom>
        </p:spPr>
        <p:txBody>
          <a:bodyPr lIns="0" tIns="0" rIns="0" bIns="0" rtlCol="0" anchor="t">
            <a:spAutoFit/>
          </a:bodyPr>
          <a:lstStyle/>
          <a:p>
            <a:pPr algn="l">
              <a:lnSpc>
                <a:spcPts val="2117"/>
              </a:lnSpc>
            </a:pPr>
            <a:r>
              <a:rPr lang="en-US" sz="1925">
                <a:solidFill>
                  <a:srgbClr val="000000"/>
                </a:solidFill>
                <a:latin typeface="Michroma Bold"/>
              </a:rPr>
              <a:t>SIstem Operasi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23278"/>
            <a:ext cx="6892136" cy="1085850"/>
          </a:xfrm>
          <a:prstGeom prst="rect">
            <a:avLst/>
          </a:prstGeom>
        </p:spPr>
        <p:txBody>
          <a:bodyPr lIns="0" tIns="0" rIns="0" bIns="0" rtlCol="0" anchor="t">
            <a:spAutoFit/>
          </a:bodyPr>
          <a:lstStyle/>
          <a:p>
            <a:pPr algn="l">
              <a:lnSpc>
                <a:spcPts val="8640"/>
              </a:lnSpc>
            </a:pPr>
            <a:r>
              <a:rPr lang="en-US" sz="7200">
                <a:solidFill>
                  <a:srgbClr val="000000"/>
                </a:solidFill>
                <a:latin typeface="Michroma"/>
              </a:rPr>
              <a:t>Fitur</a:t>
            </a:r>
          </a:p>
        </p:txBody>
      </p:sp>
      <p:sp>
        <p:nvSpPr>
          <p:cNvPr id="3" name="AutoShape 3"/>
          <p:cNvSpPr/>
          <p:nvPr/>
        </p:nvSpPr>
        <p:spPr>
          <a:xfrm rot="-5400000">
            <a:off x="3656834" y="5477641"/>
            <a:ext cx="10964807" cy="0"/>
          </a:xfrm>
          <a:prstGeom prst="line">
            <a:avLst/>
          </a:prstGeom>
          <a:ln w="9525" cap="rnd">
            <a:solidFill>
              <a:srgbClr val="000000"/>
            </a:solidFill>
            <a:prstDash val="solid"/>
            <a:headEnd type="none" w="sm" len="sm"/>
            <a:tailEnd type="none" w="sm" len="sm"/>
          </a:ln>
        </p:spPr>
      </p:sp>
      <p:sp>
        <p:nvSpPr>
          <p:cNvPr id="4" name="Freeform 4"/>
          <p:cNvSpPr/>
          <p:nvPr/>
        </p:nvSpPr>
        <p:spPr>
          <a:xfrm>
            <a:off x="1028700" y="1028700"/>
            <a:ext cx="621054" cy="385053"/>
          </a:xfrm>
          <a:custGeom>
            <a:avLst/>
            <a:gdLst/>
            <a:ahLst/>
            <a:cxnLst/>
            <a:rect l="l" t="t" r="r" b="b"/>
            <a:pathLst>
              <a:path w="621054" h="385053">
                <a:moveTo>
                  <a:pt x="0" y="0"/>
                </a:moveTo>
                <a:lnTo>
                  <a:pt x="621054" y="0"/>
                </a:lnTo>
                <a:lnTo>
                  <a:pt x="621054" y="385053"/>
                </a:lnTo>
                <a:lnTo>
                  <a:pt x="0" y="385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876069" y="1089464"/>
            <a:ext cx="4077294" cy="282575"/>
          </a:xfrm>
          <a:prstGeom prst="rect">
            <a:avLst/>
          </a:prstGeom>
        </p:spPr>
        <p:txBody>
          <a:bodyPr lIns="0" tIns="0" rIns="0" bIns="0" rtlCol="0" anchor="t">
            <a:spAutoFit/>
          </a:bodyPr>
          <a:lstStyle/>
          <a:p>
            <a:pPr algn="l">
              <a:lnSpc>
                <a:spcPts val="2200"/>
              </a:lnSpc>
            </a:pPr>
            <a:r>
              <a:rPr lang="en-US" sz="2000">
                <a:solidFill>
                  <a:srgbClr val="000000"/>
                </a:solidFill>
                <a:latin typeface="Michroma Bold"/>
              </a:rPr>
              <a:t>Sistem Operasi</a:t>
            </a:r>
          </a:p>
        </p:txBody>
      </p:sp>
      <p:grpSp>
        <p:nvGrpSpPr>
          <p:cNvPr id="6" name="Group 6"/>
          <p:cNvGrpSpPr/>
          <p:nvPr/>
        </p:nvGrpSpPr>
        <p:grpSpPr>
          <a:xfrm>
            <a:off x="682345" y="3748242"/>
            <a:ext cx="7238491" cy="952500"/>
            <a:chOff x="0" y="0"/>
            <a:chExt cx="9651322" cy="1270000"/>
          </a:xfrm>
        </p:grpSpPr>
        <p:sp>
          <p:nvSpPr>
            <p:cNvPr id="7" name="TextBox 7"/>
            <p:cNvSpPr txBox="1"/>
            <p:nvPr/>
          </p:nvSpPr>
          <p:spPr>
            <a:xfrm>
              <a:off x="1537822" y="-7620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Buat Direktori Baru</a:t>
              </a:r>
            </a:p>
            <a:p>
              <a:pPr algn="l">
                <a:lnSpc>
                  <a:spcPts val="3900"/>
                </a:lnSpc>
              </a:pPr>
              <a:endParaRPr lang="en-US" sz="3000">
                <a:solidFill>
                  <a:srgbClr val="000000"/>
                </a:solidFill>
                <a:latin typeface="Telegraf"/>
              </a:endParaRPr>
            </a:p>
          </p:txBody>
        </p:sp>
        <p:sp>
          <p:nvSpPr>
            <p:cNvPr id="8" name="TextBox 8"/>
            <p:cNvSpPr txBox="1"/>
            <p:nvPr/>
          </p:nvSpPr>
          <p:spPr>
            <a:xfrm>
              <a:off x="0" y="-5080"/>
              <a:ext cx="1030472" cy="46736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02</a:t>
              </a:r>
            </a:p>
          </p:txBody>
        </p:sp>
      </p:grpSp>
      <p:grpSp>
        <p:nvGrpSpPr>
          <p:cNvPr id="9" name="Group 9"/>
          <p:cNvGrpSpPr/>
          <p:nvPr/>
        </p:nvGrpSpPr>
        <p:grpSpPr>
          <a:xfrm>
            <a:off x="682345" y="4667250"/>
            <a:ext cx="7238491" cy="952500"/>
            <a:chOff x="0" y="0"/>
            <a:chExt cx="9651322" cy="1270000"/>
          </a:xfrm>
        </p:grpSpPr>
        <p:sp>
          <p:nvSpPr>
            <p:cNvPr id="10" name="TextBox 10"/>
            <p:cNvSpPr txBox="1"/>
            <p:nvPr/>
          </p:nvSpPr>
          <p:spPr>
            <a:xfrm>
              <a:off x="1537822" y="-7620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Salin File atau Direktori</a:t>
              </a:r>
            </a:p>
            <a:p>
              <a:pPr algn="l">
                <a:lnSpc>
                  <a:spcPts val="3900"/>
                </a:lnSpc>
              </a:pPr>
              <a:endParaRPr lang="en-US" sz="3000">
                <a:solidFill>
                  <a:srgbClr val="000000"/>
                </a:solidFill>
                <a:latin typeface="Telegraf"/>
              </a:endParaRPr>
            </a:p>
          </p:txBody>
        </p:sp>
        <p:sp>
          <p:nvSpPr>
            <p:cNvPr id="11" name="TextBox 11"/>
            <p:cNvSpPr txBox="1"/>
            <p:nvPr/>
          </p:nvSpPr>
          <p:spPr>
            <a:xfrm>
              <a:off x="0" y="-5080"/>
              <a:ext cx="1030472" cy="46736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03</a:t>
              </a:r>
            </a:p>
          </p:txBody>
        </p:sp>
      </p:grpSp>
      <p:grpSp>
        <p:nvGrpSpPr>
          <p:cNvPr id="12" name="Group 12"/>
          <p:cNvGrpSpPr/>
          <p:nvPr/>
        </p:nvGrpSpPr>
        <p:grpSpPr>
          <a:xfrm>
            <a:off x="682345" y="2900517"/>
            <a:ext cx="7238491" cy="457200"/>
            <a:chOff x="0" y="0"/>
            <a:chExt cx="9651322" cy="609600"/>
          </a:xfrm>
        </p:grpSpPr>
        <p:sp>
          <p:nvSpPr>
            <p:cNvPr id="13" name="TextBox 13"/>
            <p:cNvSpPr txBox="1"/>
            <p:nvPr/>
          </p:nvSpPr>
          <p:spPr>
            <a:xfrm>
              <a:off x="1537822" y="-7620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Daftar Direktori</a:t>
              </a:r>
            </a:p>
            <a:p>
              <a:pPr algn="l">
                <a:lnSpc>
                  <a:spcPts val="3900"/>
                </a:lnSpc>
              </a:pPr>
              <a:endParaRPr lang="en-US" sz="3000">
                <a:solidFill>
                  <a:srgbClr val="000000"/>
                </a:solidFill>
                <a:latin typeface="Telegraf"/>
              </a:endParaRPr>
            </a:p>
          </p:txBody>
        </p:sp>
        <p:sp>
          <p:nvSpPr>
            <p:cNvPr id="14" name="TextBox 14"/>
            <p:cNvSpPr txBox="1"/>
            <p:nvPr/>
          </p:nvSpPr>
          <p:spPr>
            <a:xfrm>
              <a:off x="0" y="-5080"/>
              <a:ext cx="1030472" cy="46736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01</a:t>
              </a:r>
            </a:p>
          </p:txBody>
        </p:sp>
      </p:grpSp>
      <p:grpSp>
        <p:nvGrpSpPr>
          <p:cNvPr id="15" name="Group 15"/>
          <p:cNvGrpSpPr/>
          <p:nvPr/>
        </p:nvGrpSpPr>
        <p:grpSpPr>
          <a:xfrm>
            <a:off x="682345" y="7447549"/>
            <a:ext cx="7238491" cy="948690"/>
            <a:chOff x="0" y="0"/>
            <a:chExt cx="9651322" cy="1264920"/>
          </a:xfrm>
        </p:grpSpPr>
        <p:sp>
          <p:nvSpPr>
            <p:cNvPr id="16" name="TextBox 16"/>
            <p:cNvSpPr txBox="1"/>
            <p:nvPr/>
          </p:nvSpPr>
          <p:spPr>
            <a:xfrm>
              <a:off x="1537822" y="-8128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Ganti Nama File atau Direktori</a:t>
              </a:r>
            </a:p>
            <a:p>
              <a:pPr algn="l">
                <a:lnSpc>
                  <a:spcPts val="3900"/>
                </a:lnSpc>
              </a:pPr>
              <a:endParaRPr lang="en-US" sz="3000">
                <a:solidFill>
                  <a:srgbClr val="000000"/>
                </a:solidFill>
                <a:latin typeface="Telegraf"/>
              </a:endParaRPr>
            </a:p>
          </p:txBody>
        </p:sp>
        <p:sp>
          <p:nvSpPr>
            <p:cNvPr id="17" name="TextBox 17"/>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06</a:t>
              </a:r>
            </a:p>
          </p:txBody>
        </p:sp>
      </p:grpSp>
      <p:grpSp>
        <p:nvGrpSpPr>
          <p:cNvPr id="18" name="Group 18"/>
          <p:cNvGrpSpPr/>
          <p:nvPr/>
        </p:nvGrpSpPr>
        <p:grpSpPr>
          <a:xfrm>
            <a:off x="10353675" y="6144732"/>
            <a:ext cx="7238491" cy="948690"/>
            <a:chOff x="0" y="0"/>
            <a:chExt cx="9651322" cy="1264920"/>
          </a:xfrm>
        </p:grpSpPr>
        <p:sp>
          <p:nvSpPr>
            <p:cNvPr id="19" name="TextBox 19"/>
            <p:cNvSpPr txBox="1"/>
            <p:nvPr/>
          </p:nvSpPr>
          <p:spPr>
            <a:xfrm>
              <a:off x="1537822" y="-8128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Kompres dan Ekstrak Arsip</a:t>
              </a:r>
            </a:p>
            <a:p>
              <a:pPr algn="l">
                <a:lnSpc>
                  <a:spcPts val="3900"/>
                </a:lnSpc>
              </a:pPr>
              <a:endParaRPr lang="en-US" sz="3000">
                <a:solidFill>
                  <a:srgbClr val="000000"/>
                </a:solidFill>
                <a:latin typeface="Telegraf"/>
              </a:endParaRPr>
            </a:p>
          </p:txBody>
        </p:sp>
        <p:sp>
          <p:nvSpPr>
            <p:cNvPr id="20" name="TextBox 20"/>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10</a:t>
              </a:r>
            </a:p>
          </p:txBody>
        </p:sp>
      </p:grpSp>
      <p:grpSp>
        <p:nvGrpSpPr>
          <p:cNvPr id="21" name="Group 21"/>
          <p:cNvGrpSpPr/>
          <p:nvPr/>
        </p:nvGrpSpPr>
        <p:grpSpPr>
          <a:xfrm>
            <a:off x="10353675" y="7112472"/>
            <a:ext cx="7238491" cy="1443990"/>
            <a:chOff x="0" y="0"/>
            <a:chExt cx="9651322" cy="1925320"/>
          </a:xfrm>
        </p:grpSpPr>
        <p:sp>
          <p:nvSpPr>
            <p:cNvPr id="22" name="TextBox 22"/>
            <p:cNvSpPr txBox="1"/>
            <p:nvPr/>
          </p:nvSpPr>
          <p:spPr>
            <a:xfrm>
              <a:off x="1537822" y="-81280"/>
              <a:ext cx="8113500" cy="20066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Baca File yang Ada di Dalam Direktori</a:t>
              </a:r>
            </a:p>
            <a:p>
              <a:pPr algn="l">
                <a:lnSpc>
                  <a:spcPts val="3900"/>
                </a:lnSpc>
              </a:pPr>
              <a:endParaRPr lang="en-US" sz="3000">
                <a:solidFill>
                  <a:srgbClr val="000000"/>
                </a:solidFill>
                <a:latin typeface="Telegraf"/>
              </a:endParaRPr>
            </a:p>
          </p:txBody>
        </p:sp>
        <p:sp>
          <p:nvSpPr>
            <p:cNvPr id="23" name="TextBox 23"/>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11</a:t>
              </a:r>
            </a:p>
          </p:txBody>
        </p:sp>
      </p:grpSp>
      <p:grpSp>
        <p:nvGrpSpPr>
          <p:cNvPr id="24" name="Group 24"/>
          <p:cNvGrpSpPr/>
          <p:nvPr/>
        </p:nvGrpSpPr>
        <p:grpSpPr>
          <a:xfrm>
            <a:off x="682345" y="6495049"/>
            <a:ext cx="7238491" cy="948690"/>
            <a:chOff x="0" y="0"/>
            <a:chExt cx="9651322" cy="1264920"/>
          </a:xfrm>
        </p:grpSpPr>
        <p:sp>
          <p:nvSpPr>
            <p:cNvPr id="25" name="TextBox 25"/>
            <p:cNvSpPr txBox="1"/>
            <p:nvPr/>
          </p:nvSpPr>
          <p:spPr>
            <a:xfrm>
              <a:off x="1537822" y="-8128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Hapus File atau Direktori</a:t>
              </a:r>
            </a:p>
            <a:p>
              <a:pPr algn="l">
                <a:lnSpc>
                  <a:spcPts val="3900"/>
                </a:lnSpc>
              </a:pPr>
              <a:endParaRPr lang="en-US" sz="3000">
                <a:solidFill>
                  <a:srgbClr val="000000"/>
                </a:solidFill>
                <a:latin typeface="Telegraf"/>
              </a:endParaRPr>
            </a:p>
          </p:txBody>
        </p:sp>
        <p:sp>
          <p:nvSpPr>
            <p:cNvPr id="26" name="TextBox 26"/>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05</a:t>
              </a:r>
            </a:p>
          </p:txBody>
        </p:sp>
      </p:grpSp>
      <p:grpSp>
        <p:nvGrpSpPr>
          <p:cNvPr id="27" name="Group 27"/>
          <p:cNvGrpSpPr/>
          <p:nvPr/>
        </p:nvGrpSpPr>
        <p:grpSpPr>
          <a:xfrm>
            <a:off x="10353675" y="3734874"/>
            <a:ext cx="7238491" cy="948690"/>
            <a:chOff x="0" y="0"/>
            <a:chExt cx="9651322" cy="1264920"/>
          </a:xfrm>
        </p:grpSpPr>
        <p:sp>
          <p:nvSpPr>
            <p:cNvPr id="28" name="TextBox 28"/>
            <p:cNvSpPr txBox="1"/>
            <p:nvPr/>
          </p:nvSpPr>
          <p:spPr>
            <a:xfrm>
              <a:off x="1537822" y="-8128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Cari File Berdasarkan Nama</a:t>
              </a:r>
            </a:p>
            <a:p>
              <a:pPr algn="l">
                <a:lnSpc>
                  <a:spcPts val="3900"/>
                </a:lnSpc>
              </a:pPr>
              <a:endParaRPr lang="en-US" sz="3000">
                <a:solidFill>
                  <a:srgbClr val="000000"/>
                </a:solidFill>
                <a:latin typeface="Telegraf"/>
              </a:endParaRPr>
            </a:p>
          </p:txBody>
        </p:sp>
        <p:sp>
          <p:nvSpPr>
            <p:cNvPr id="29" name="TextBox 29"/>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08</a:t>
              </a:r>
            </a:p>
          </p:txBody>
        </p:sp>
      </p:grpSp>
      <p:grpSp>
        <p:nvGrpSpPr>
          <p:cNvPr id="30" name="Group 30"/>
          <p:cNvGrpSpPr/>
          <p:nvPr/>
        </p:nvGrpSpPr>
        <p:grpSpPr>
          <a:xfrm>
            <a:off x="10353675" y="2781337"/>
            <a:ext cx="7238491" cy="948690"/>
            <a:chOff x="0" y="0"/>
            <a:chExt cx="9651322" cy="1264920"/>
          </a:xfrm>
        </p:grpSpPr>
        <p:sp>
          <p:nvSpPr>
            <p:cNvPr id="31" name="TextBox 31"/>
            <p:cNvSpPr txBox="1"/>
            <p:nvPr/>
          </p:nvSpPr>
          <p:spPr>
            <a:xfrm>
              <a:off x="1537822" y="-8128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Tampilkan Isi File Teks</a:t>
              </a:r>
            </a:p>
            <a:p>
              <a:pPr algn="l">
                <a:lnSpc>
                  <a:spcPts val="3900"/>
                </a:lnSpc>
              </a:pPr>
              <a:endParaRPr lang="en-US" sz="3000">
                <a:solidFill>
                  <a:srgbClr val="000000"/>
                </a:solidFill>
                <a:latin typeface="Telegraf"/>
              </a:endParaRPr>
            </a:p>
          </p:txBody>
        </p:sp>
        <p:sp>
          <p:nvSpPr>
            <p:cNvPr id="32" name="TextBox 32"/>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07</a:t>
              </a:r>
            </a:p>
          </p:txBody>
        </p:sp>
      </p:grpSp>
      <p:grpSp>
        <p:nvGrpSpPr>
          <p:cNvPr id="33" name="Group 33"/>
          <p:cNvGrpSpPr/>
          <p:nvPr/>
        </p:nvGrpSpPr>
        <p:grpSpPr>
          <a:xfrm>
            <a:off x="682345" y="5591212"/>
            <a:ext cx="7238491" cy="948690"/>
            <a:chOff x="0" y="0"/>
            <a:chExt cx="9651322" cy="1264920"/>
          </a:xfrm>
        </p:grpSpPr>
        <p:sp>
          <p:nvSpPr>
            <p:cNvPr id="34" name="TextBox 34"/>
            <p:cNvSpPr txBox="1"/>
            <p:nvPr/>
          </p:nvSpPr>
          <p:spPr>
            <a:xfrm>
              <a:off x="1537822" y="-8128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Pindahkan File atau Direktori</a:t>
              </a:r>
            </a:p>
            <a:p>
              <a:pPr algn="l">
                <a:lnSpc>
                  <a:spcPts val="3900"/>
                </a:lnSpc>
              </a:pPr>
              <a:endParaRPr lang="en-US" sz="3000">
                <a:solidFill>
                  <a:srgbClr val="000000"/>
                </a:solidFill>
                <a:latin typeface="Telegraf"/>
              </a:endParaRPr>
            </a:p>
          </p:txBody>
        </p:sp>
        <p:sp>
          <p:nvSpPr>
            <p:cNvPr id="35" name="TextBox 35"/>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04</a:t>
              </a:r>
            </a:p>
          </p:txBody>
        </p:sp>
      </p:grpSp>
      <p:grpSp>
        <p:nvGrpSpPr>
          <p:cNvPr id="36" name="Group 36"/>
          <p:cNvGrpSpPr/>
          <p:nvPr/>
        </p:nvGrpSpPr>
        <p:grpSpPr>
          <a:xfrm>
            <a:off x="10353675" y="4700742"/>
            <a:ext cx="6706909" cy="1443990"/>
            <a:chOff x="0" y="0"/>
            <a:chExt cx="8942545" cy="1925320"/>
          </a:xfrm>
        </p:grpSpPr>
        <p:sp>
          <p:nvSpPr>
            <p:cNvPr id="37" name="TextBox 37"/>
            <p:cNvSpPr txBox="1"/>
            <p:nvPr/>
          </p:nvSpPr>
          <p:spPr>
            <a:xfrm>
              <a:off x="1424887" y="-81280"/>
              <a:ext cx="7517658" cy="20066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 Ubah Hak Akses File atau    Direktori</a:t>
              </a:r>
            </a:p>
            <a:p>
              <a:pPr algn="l">
                <a:lnSpc>
                  <a:spcPts val="3900"/>
                </a:lnSpc>
              </a:pPr>
              <a:r>
                <a:rPr lang="en-US" sz="3000">
                  <a:solidFill>
                    <a:srgbClr val="000000"/>
                  </a:solidFill>
                  <a:latin typeface="Telegraf"/>
                </a:rPr>
                <a:t> </a:t>
              </a:r>
            </a:p>
          </p:txBody>
        </p:sp>
        <p:sp>
          <p:nvSpPr>
            <p:cNvPr id="38" name="TextBox 38"/>
            <p:cNvSpPr txBox="1"/>
            <p:nvPr/>
          </p:nvSpPr>
          <p:spPr>
            <a:xfrm>
              <a:off x="0" y="-5080"/>
              <a:ext cx="954796"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09</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23278"/>
            <a:ext cx="6892136" cy="1085850"/>
          </a:xfrm>
          <a:prstGeom prst="rect">
            <a:avLst/>
          </a:prstGeom>
        </p:spPr>
        <p:txBody>
          <a:bodyPr lIns="0" tIns="0" rIns="0" bIns="0" rtlCol="0" anchor="t">
            <a:spAutoFit/>
          </a:bodyPr>
          <a:lstStyle/>
          <a:p>
            <a:pPr algn="l">
              <a:lnSpc>
                <a:spcPts val="8640"/>
              </a:lnSpc>
            </a:pPr>
            <a:r>
              <a:rPr lang="en-US" sz="7200">
                <a:solidFill>
                  <a:srgbClr val="000000"/>
                </a:solidFill>
                <a:latin typeface="Michroma"/>
              </a:rPr>
              <a:t>Fitur</a:t>
            </a:r>
          </a:p>
        </p:txBody>
      </p:sp>
      <p:sp>
        <p:nvSpPr>
          <p:cNvPr id="3" name="AutoShape 3"/>
          <p:cNvSpPr/>
          <p:nvPr/>
        </p:nvSpPr>
        <p:spPr>
          <a:xfrm rot="-5400000">
            <a:off x="3656834" y="5477641"/>
            <a:ext cx="10964807" cy="0"/>
          </a:xfrm>
          <a:prstGeom prst="line">
            <a:avLst/>
          </a:prstGeom>
          <a:ln w="9525" cap="rnd">
            <a:solidFill>
              <a:srgbClr val="000000"/>
            </a:solidFill>
            <a:prstDash val="solid"/>
            <a:headEnd type="none" w="sm" len="sm"/>
            <a:tailEnd type="none" w="sm" len="sm"/>
          </a:ln>
        </p:spPr>
      </p:sp>
      <p:sp>
        <p:nvSpPr>
          <p:cNvPr id="4" name="Freeform 4"/>
          <p:cNvSpPr/>
          <p:nvPr/>
        </p:nvSpPr>
        <p:spPr>
          <a:xfrm>
            <a:off x="1028700" y="1028700"/>
            <a:ext cx="621054" cy="385053"/>
          </a:xfrm>
          <a:custGeom>
            <a:avLst/>
            <a:gdLst/>
            <a:ahLst/>
            <a:cxnLst/>
            <a:rect l="l" t="t" r="r" b="b"/>
            <a:pathLst>
              <a:path w="621054" h="385053">
                <a:moveTo>
                  <a:pt x="0" y="0"/>
                </a:moveTo>
                <a:lnTo>
                  <a:pt x="621054" y="0"/>
                </a:lnTo>
                <a:lnTo>
                  <a:pt x="621054" y="385053"/>
                </a:lnTo>
                <a:lnTo>
                  <a:pt x="0" y="385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876069" y="1089464"/>
            <a:ext cx="4077294" cy="282575"/>
          </a:xfrm>
          <a:prstGeom prst="rect">
            <a:avLst/>
          </a:prstGeom>
        </p:spPr>
        <p:txBody>
          <a:bodyPr lIns="0" tIns="0" rIns="0" bIns="0" rtlCol="0" anchor="t">
            <a:spAutoFit/>
          </a:bodyPr>
          <a:lstStyle/>
          <a:p>
            <a:pPr algn="l">
              <a:lnSpc>
                <a:spcPts val="2200"/>
              </a:lnSpc>
            </a:pPr>
            <a:r>
              <a:rPr lang="en-US" sz="2000">
                <a:solidFill>
                  <a:srgbClr val="000000"/>
                </a:solidFill>
                <a:latin typeface="Michroma Bold"/>
              </a:rPr>
              <a:t>Sistem Operasi</a:t>
            </a:r>
          </a:p>
        </p:txBody>
      </p:sp>
      <p:grpSp>
        <p:nvGrpSpPr>
          <p:cNvPr id="6" name="Group 6"/>
          <p:cNvGrpSpPr/>
          <p:nvPr/>
        </p:nvGrpSpPr>
        <p:grpSpPr>
          <a:xfrm>
            <a:off x="10353675" y="3354430"/>
            <a:ext cx="7238491" cy="952500"/>
            <a:chOff x="0" y="0"/>
            <a:chExt cx="9651322" cy="1270000"/>
          </a:xfrm>
        </p:grpSpPr>
        <p:sp>
          <p:nvSpPr>
            <p:cNvPr id="7" name="TextBox 7"/>
            <p:cNvSpPr txBox="1"/>
            <p:nvPr/>
          </p:nvSpPr>
          <p:spPr>
            <a:xfrm>
              <a:off x="1537822" y="-7620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Buat Direktori Baru</a:t>
              </a:r>
            </a:p>
            <a:p>
              <a:pPr algn="l">
                <a:lnSpc>
                  <a:spcPts val="3900"/>
                </a:lnSpc>
              </a:pPr>
              <a:endParaRPr lang="en-US" sz="3000">
                <a:solidFill>
                  <a:srgbClr val="000000"/>
                </a:solidFill>
                <a:latin typeface="Telegraf"/>
              </a:endParaRPr>
            </a:p>
          </p:txBody>
        </p:sp>
        <p:sp>
          <p:nvSpPr>
            <p:cNvPr id="8" name="TextBox 8"/>
            <p:cNvSpPr txBox="1"/>
            <p:nvPr/>
          </p:nvSpPr>
          <p:spPr>
            <a:xfrm>
              <a:off x="0" y="-5080"/>
              <a:ext cx="1030472" cy="46736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02</a:t>
              </a:r>
            </a:p>
          </p:txBody>
        </p:sp>
      </p:grpSp>
      <p:grpSp>
        <p:nvGrpSpPr>
          <p:cNvPr id="9" name="Group 9"/>
          <p:cNvGrpSpPr/>
          <p:nvPr/>
        </p:nvGrpSpPr>
        <p:grpSpPr>
          <a:xfrm>
            <a:off x="682345" y="3354430"/>
            <a:ext cx="7238491" cy="457200"/>
            <a:chOff x="0" y="0"/>
            <a:chExt cx="9651322" cy="609600"/>
          </a:xfrm>
        </p:grpSpPr>
        <p:sp>
          <p:nvSpPr>
            <p:cNvPr id="10" name="TextBox 10"/>
            <p:cNvSpPr txBox="1"/>
            <p:nvPr/>
          </p:nvSpPr>
          <p:spPr>
            <a:xfrm>
              <a:off x="1537822" y="-7620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Daftar Direktori</a:t>
              </a:r>
            </a:p>
            <a:p>
              <a:pPr algn="l">
                <a:lnSpc>
                  <a:spcPts val="3900"/>
                </a:lnSpc>
              </a:pPr>
              <a:endParaRPr lang="en-US" sz="3000">
                <a:solidFill>
                  <a:srgbClr val="000000"/>
                </a:solidFill>
                <a:latin typeface="Telegraf"/>
              </a:endParaRPr>
            </a:p>
          </p:txBody>
        </p:sp>
        <p:sp>
          <p:nvSpPr>
            <p:cNvPr id="11" name="TextBox 11"/>
            <p:cNvSpPr txBox="1"/>
            <p:nvPr/>
          </p:nvSpPr>
          <p:spPr>
            <a:xfrm>
              <a:off x="0" y="-5080"/>
              <a:ext cx="1030472" cy="46736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01</a:t>
              </a:r>
            </a:p>
          </p:txBody>
        </p:sp>
      </p:grpSp>
      <p:sp>
        <p:nvSpPr>
          <p:cNvPr id="12" name="TextBox 12"/>
          <p:cNvSpPr txBox="1"/>
          <p:nvPr/>
        </p:nvSpPr>
        <p:spPr>
          <a:xfrm>
            <a:off x="246321" y="4139858"/>
            <a:ext cx="8110538" cy="300990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Telegraf"/>
              </a:rPr>
              <a:t>Fungsi: Menampilkan isi dari sebuah direktori.</a:t>
            </a:r>
          </a:p>
          <a:p>
            <a:pPr marL="647700" lvl="1" indent="-323850" algn="l">
              <a:lnSpc>
                <a:spcPts val="3900"/>
              </a:lnSpc>
              <a:buFont typeface="Arial"/>
              <a:buChar char="•"/>
            </a:pPr>
            <a:r>
              <a:rPr lang="en-US" sz="3000">
                <a:solidFill>
                  <a:srgbClr val="000000"/>
                </a:solidFill>
                <a:latin typeface="Telegraf"/>
              </a:rPr>
              <a:t>Perintah: ls -l </a:t>
            </a:r>
          </a:p>
          <a:p>
            <a:pPr marL="647700" lvl="1" indent="-323850" algn="l">
              <a:lnSpc>
                <a:spcPts val="3900"/>
              </a:lnSpc>
              <a:buFont typeface="Arial"/>
              <a:buChar char="•"/>
            </a:pPr>
            <a:r>
              <a:rPr lang="en-US" sz="3000">
                <a:solidFill>
                  <a:srgbClr val="000000"/>
                </a:solidFill>
                <a:latin typeface="Telegraf"/>
              </a:rPr>
              <a:t>Kegunaan:  untuk melihat daftar file dan direktori beserta detailnya seperti hak akses, pemilik, ukuran, dan lain-lain.</a:t>
            </a:r>
          </a:p>
        </p:txBody>
      </p:sp>
      <p:sp>
        <p:nvSpPr>
          <p:cNvPr id="13" name="TextBox 13"/>
          <p:cNvSpPr txBox="1"/>
          <p:nvPr/>
        </p:nvSpPr>
        <p:spPr>
          <a:xfrm>
            <a:off x="9794491" y="4139858"/>
            <a:ext cx="7464809" cy="300990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Telegraf"/>
              </a:rPr>
              <a:t>Fungsi: Membuat direktori baru di dalam sistem.</a:t>
            </a:r>
          </a:p>
          <a:p>
            <a:pPr marL="647700" lvl="1" indent="-323850" algn="l">
              <a:lnSpc>
                <a:spcPts val="3900"/>
              </a:lnSpc>
              <a:buFont typeface="Arial"/>
              <a:buChar char="•"/>
            </a:pPr>
            <a:r>
              <a:rPr lang="en-US" sz="3000">
                <a:solidFill>
                  <a:srgbClr val="000000"/>
                </a:solidFill>
                <a:latin typeface="Telegraf"/>
              </a:rPr>
              <a:t>Perintah: mkdir -p </a:t>
            </a:r>
          </a:p>
          <a:p>
            <a:pPr marL="647700" lvl="1" indent="-323850" algn="l">
              <a:lnSpc>
                <a:spcPts val="3900"/>
              </a:lnSpc>
              <a:buFont typeface="Arial"/>
              <a:buChar char="•"/>
            </a:pPr>
            <a:r>
              <a:rPr lang="en-US" sz="3000">
                <a:solidFill>
                  <a:srgbClr val="000000"/>
                </a:solidFill>
                <a:latin typeface="Telegraf"/>
              </a:rPr>
              <a:t>Kegunaan: untuk membuat direktori baru di lokasi yang diinginkan dalam sistem file.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23278"/>
            <a:ext cx="6892136" cy="1085850"/>
          </a:xfrm>
          <a:prstGeom prst="rect">
            <a:avLst/>
          </a:prstGeom>
        </p:spPr>
        <p:txBody>
          <a:bodyPr lIns="0" tIns="0" rIns="0" bIns="0" rtlCol="0" anchor="t">
            <a:spAutoFit/>
          </a:bodyPr>
          <a:lstStyle/>
          <a:p>
            <a:pPr algn="l">
              <a:lnSpc>
                <a:spcPts val="8640"/>
              </a:lnSpc>
            </a:pPr>
            <a:r>
              <a:rPr lang="en-US" sz="7200">
                <a:solidFill>
                  <a:srgbClr val="000000"/>
                </a:solidFill>
                <a:latin typeface="Michroma"/>
              </a:rPr>
              <a:t>Fitur</a:t>
            </a:r>
          </a:p>
        </p:txBody>
      </p:sp>
      <p:sp>
        <p:nvSpPr>
          <p:cNvPr id="3" name="AutoShape 3"/>
          <p:cNvSpPr/>
          <p:nvPr/>
        </p:nvSpPr>
        <p:spPr>
          <a:xfrm rot="-5400000">
            <a:off x="3656834" y="5477641"/>
            <a:ext cx="10964807" cy="0"/>
          </a:xfrm>
          <a:prstGeom prst="line">
            <a:avLst/>
          </a:prstGeom>
          <a:ln w="9525" cap="rnd">
            <a:solidFill>
              <a:srgbClr val="000000"/>
            </a:solidFill>
            <a:prstDash val="solid"/>
            <a:headEnd type="none" w="sm" len="sm"/>
            <a:tailEnd type="none" w="sm" len="sm"/>
          </a:ln>
        </p:spPr>
      </p:sp>
      <p:sp>
        <p:nvSpPr>
          <p:cNvPr id="4" name="Freeform 4"/>
          <p:cNvSpPr/>
          <p:nvPr/>
        </p:nvSpPr>
        <p:spPr>
          <a:xfrm>
            <a:off x="1028700" y="1028700"/>
            <a:ext cx="621054" cy="385053"/>
          </a:xfrm>
          <a:custGeom>
            <a:avLst/>
            <a:gdLst/>
            <a:ahLst/>
            <a:cxnLst/>
            <a:rect l="l" t="t" r="r" b="b"/>
            <a:pathLst>
              <a:path w="621054" h="385053">
                <a:moveTo>
                  <a:pt x="0" y="0"/>
                </a:moveTo>
                <a:lnTo>
                  <a:pt x="621054" y="0"/>
                </a:lnTo>
                <a:lnTo>
                  <a:pt x="621054" y="385053"/>
                </a:lnTo>
                <a:lnTo>
                  <a:pt x="0" y="385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876069" y="1089464"/>
            <a:ext cx="4077294" cy="282575"/>
          </a:xfrm>
          <a:prstGeom prst="rect">
            <a:avLst/>
          </a:prstGeom>
        </p:spPr>
        <p:txBody>
          <a:bodyPr lIns="0" tIns="0" rIns="0" bIns="0" rtlCol="0" anchor="t">
            <a:spAutoFit/>
          </a:bodyPr>
          <a:lstStyle/>
          <a:p>
            <a:pPr algn="l">
              <a:lnSpc>
                <a:spcPts val="2200"/>
              </a:lnSpc>
            </a:pPr>
            <a:r>
              <a:rPr lang="en-US" sz="2000">
                <a:solidFill>
                  <a:srgbClr val="000000"/>
                </a:solidFill>
                <a:latin typeface="Michroma Bold"/>
              </a:rPr>
              <a:t>Sistem Operasi</a:t>
            </a:r>
          </a:p>
        </p:txBody>
      </p:sp>
      <p:grpSp>
        <p:nvGrpSpPr>
          <p:cNvPr id="6" name="Group 6"/>
          <p:cNvGrpSpPr/>
          <p:nvPr/>
        </p:nvGrpSpPr>
        <p:grpSpPr>
          <a:xfrm>
            <a:off x="10353675" y="3358240"/>
            <a:ext cx="7238491" cy="948690"/>
            <a:chOff x="0" y="0"/>
            <a:chExt cx="9651322" cy="1264920"/>
          </a:xfrm>
        </p:grpSpPr>
        <p:sp>
          <p:nvSpPr>
            <p:cNvPr id="7" name="TextBox 7"/>
            <p:cNvSpPr txBox="1"/>
            <p:nvPr/>
          </p:nvSpPr>
          <p:spPr>
            <a:xfrm>
              <a:off x="1537822" y="-8128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Pindahkan File Atau Direktori </a:t>
              </a:r>
            </a:p>
            <a:p>
              <a:pPr algn="l">
                <a:lnSpc>
                  <a:spcPts val="3900"/>
                </a:lnSpc>
              </a:pPr>
              <a:endParaRPr lang="en-US" sz="3000">
                <a:solidFill>
                  <a:srgbClr val="000000"/>
                </a:solidFill>
                <a:latin typeface="Telegraf"/>
              </a:endParaRPr>
            </a:p>
          </p:txBody>
        </p:sp>
        <p:sp>
          <p:nvSpPr>
            <p:cNvPr id="8" name="TextBox 8"/>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04</a:t>
              </a:r>
            </a:p>
          </p:txBody>
        </p:sp>
      </p:grpSp>
      <p:grpSp>
        <p:nvGrpSpPr>
          <p:cNvPr id="9" name="Group 9"/>
          <p:cNvGrpSpPr/>
          <p:nvPr/>
        </p:nvGrpSpPr>
        <p:grpSpPr>
          <a:xfrm>
            <a:off x="682345" y="3358240"/>
            <a:ext cx="7238491" cy="453390"/>
            <a:chOff x="0" y="0"/>
            <a:chExt cx="9651322" cy="604520"/>
          </a:xfrm>
        </p:grpSpPr>
        <p:sp>
          <p:nvSpPr>
            <p:cNvPr id="10" name="TextBox 10"/>
            <p:cNvSpPr txBox="1"/>
            <p:nvPr/>
          </p:nvSpPr>
          <p:spPr>
            <a:xfrm>
              <a:off x="1537822" y="-8128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Salin File Atau Direktori</a:t>
              </a:r>
            </a:p>
            <a:p>
              <a:pPr algn="l">
                <a:lnSpc>
                  <a:spcPts val="3900"/>
                </a:lnSpc>
              </a:pPr>
              <a:endParaRPr lang="en-US" sz="3000">
                <a:solidFill>
                  <a:srgbClr val="000000"/>
                </a:solidFill>
                <a:latin typeface="Telegraf"/>
              </a:endParaRPr>
            </a:p>
          </p:txBody>
        </p:sp>
        <p:sp>
          <p:nvSpPr>
            <p:cNvPr id="11" name="TextBox 11"/>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03</a:t>
              </a:r>
            </a:p>
          </p:txBody>
        </p:sp>
      </p:grpSp>
      <p:sp>
        <p:nvSpPr>
          <p:cNvPr id="12" name="TextBox 12"/>
          <p:cNvSpPr txBox="1"/>
          <p:nvPr/>
        </p:nvSpPr>
        <p:spPr>
          <a:xfrm>
            <a:off x="246321" y="4139858"/>
            <a:ext cx="8110538" cy="350520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Telegraf"/>
              </a:rPr>
              <a:t>Fungsi: Menyalin file atau direktori dari satu lokasi ke lokasi lain.</a:t>
            </a:r>
          </a:p>
          <a:p>
            <a:pPr marL="647700" lvl="1" indent="-323850" algn="l">
              <a:lnSpc>
                <a:spcPts val="3900"/>
              </a:lnSpc>
              <a:buFont typeface="Arial"/>
              <a:buChar char="•"/>
            </a:pPr>
            <a:r>
              <a:rPr lang="en-US" sz="3000">
                <a:solidFill>
                  <a:srgbClr val="000000"/>
                </a:solidFill>
                <a:latin typeface="Telegraf"/>
              </a:rPr>
              <a:t>Perintah: cp -r </a:t>
            </a:r>
          </a:p>
          <a:p>
            <a:pPr marL="647700" lvl="1" indent="-323850" algn="l">
              <a:lnSpc>
                <a:spcPts val="3900"/>
              </a:lnSpc>
              <a:buFont typeface="Arial"/>
              <a:buChar char="•"/>
            </a:pPr>
            <a:r>
              <a:rPr lang="en-US" sz="3000">
                <a:solidFill>
                  <a:srgbClr val="000000"/>
                </a:solidFill>
                <a:latin typeface="Telegraf"/>
              </a:rPr>
              <a:t>Kegunaan:  untuk membuat salinan dari file atau direktori dan menempatkannya di lokasi yang diinginkan.</a:t>
            </a:r>
          </a:p>
          <a:p>
            <a:pPr algn="l">
              <a:lnSpc>
                <a:spcPts val="3900"/>
              </a:lnSpc>
            </a:pPr>
            <a:endParaRPr lang="en-US" sz="3000">
              <a:solidFill>
                <a:srgbClr val="000000"/>
              </a:solidFill>
              <a:latin typeface="Telegraf"/>
            </a:endParaRPr>
          </a:p>
        </p:txBody>
      </p:sp>
      <p:sp>
        <p:nvSpPr>
          <p:cNvPr id="13" name="TextBox 13"/>
          <p:cNvSpPr txBox="1"/>
          <p:nvPr/>
        </p:nvSpPr>
        <p:spPr>
          <a:xfrm>
            <a:off x="9794491" y="4139858"/>
            <a:ext cx="7464809" cy="300990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Telegraf"/>
              </a:rPr>
              <a:t>Fungsi: Memindahkan file atau direktori dari satu lokasi ke lokasi lain.</a:t>
            </a:r>
          </a:p>
          <a:p>
            <a:pPr marL="647700" lvl="1" indent="-323850" algn="l">
              <a:lnSpc>
                <a:spcPts val="3900"/>
              </a:lnSpc>
              <a:buFont typeface="Arial"/>
              <a:buChar char="•"/>
            </a:pPr>
            <a:r>
              <a:rPr lang="en-US" sz="3000">
                <a:solidFill>
                  <a:srgbClr val="000000"/>
                </a:solidFill>
                <a:latin typeface="Telegraf"/>
              </a:rPr>
              <a:t>Perintah: mv </a:t>
            </a:r>
          </a:p>
          <a:p>
            <a:pPr marL="647700" lvl="1" indent="-323850" algn="l">
              <a:lnSpc>
                <a:spcPts val="3900"/>
              </a:lnSpc>
              <a:buFont typeface="Arial"/>
              <a:buChar char="•"/>
            </a:pPr>
            <a:r>
              <a:rPr lang="en-US" sz="3000">
                <a:solidFill>
                  <a:srgbClr val="000000"/>
                </a:solidFill>
                <a:latin typeface="Telegraf"/>
              </a:rPr>
              <a:t>Kegunaan:  untuk memindahkan file atau direktori ke lokasi yang berbeda dalam sistem file.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23278"/>
            <a:ext cx="6892136" cy="1085850"/>
          </a:xfrm>
          <a:prstGeom prst="rect">
            <a:avLst/>
          </a:prstGeom>
        </p:spPr>
        <p:txBody>
          <a:bodyPr lIns="0" tIns="0" rIns="0" bIns="0" rtlCol="0" anchor="t">
            <a:spAutoFit/>
          </a:bodyPr>
          <a:lstStyle/>
          <a:p>
            <a:pPr algn="l">
              <a:lnSpc>
                <a:spcPts val="8640"/>
              </a:lnSpc>
            </a:pPr>
            <a:r>
              <a:rPr lang="en-US" sz="7200">
                <a:solidFill>
                  <a:srgbClr val="000000"/>
                </a:solidFill>
                <a:latin typeface="Michroma"/>
              </a:rPr>
              <a:t>Fitur</a:t>
            </a:r>
          </a:p>
        </p:txBody>
      </p:sp>
      <p:sp>
        <p:nvSpPr>
          <p:cNvPr id="3" name="AutoShape 3"/>
          <p:cNvSpPr/>
          <p:nvPr/>
        </p:nvSpPr>
        <p:spPr>
          <a:xfrm rot="-5400000">
            <a:off x="3656834" y="5477641"/>
            <a:ext cx="10964807" cy="0"/>
          </a:xfrm>
          <a:prstGeom prst="line">
            <a:avLst/>
          </a:prstGeom>
          <a:ln w="9525" cap="rnd">
            <a:solidFill>
              <a:srgbClr val="000000"/>
            </a:solidFill>
            <a:prstDash val="solid"/>
            <a:headEnd type="none" w="sm" len="sm"/>
            <a:tailEnd type="none" w="sm" len="sm"/>
          </a:ln>
        </p:spPr>
      </p:sp>
      <p:sp>
        <p:nvSpPr>
          <p:cNvPr id="4" name="Freeform 4"/>
          <p:cNvSpPr/>
          <p:nvPr/>
        </p:nvSpPr>
        <p:spPr>
          <a:xfrm>
            <a:off x="1028700" y="1028700"/>
            <a:ext cx="621054" cy="385053"/>
          </a:xfrm>
          <a:custGeom>
            <a:avLst/>
            <a:gdLst/>
            <a:ahLst/>
            <a:cxnLst/>
            <a:rect l="l" t="t" r="r" b="b"/>
            <a:pathLst>
              <a:path w="621054" h="385053">
                <a:moveTo>
                  <a:pt x="0" y="0"/>
                </a:moveTo>
                <a:lnTo>
                  <a:pt x="621054" y="0"/>
                </a:lnTo>
                <a:lnTo>
                  <a:pt x="621054" y="385053"/>
                </a:lnTo>
                <a:lnTo>
                  <a:pt x="0" y="385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876069" y="1089464"/>
            <a:ext cx="4077294" cy="282575"/>
          </a:xfrm>
          <a:prstGeom prst="rect">
            <a:avLst/>
          </a:prstGeom>
        </p:spPr>
        <p:txBody>
          <a:bodyPr lIns="0" tIns="0" rIns="0" bIns="0" rtlCol="0" anchor="t">
            <a:spAutoFit/>
          </a:bodyPr>
          <a:lstStyle/>
          <a:p>
            <a:pPr algn="l">
              <a:lnSpc>
                <a:spcPts val="2200"/>
              </a:lnSpc>
            </a:pPr>
            <a:r>
              <a:rPr lang="en-US" sz="2000">
                <a:solidFill>
                  <a:srgbClr val="000000"/>
                </a:solidFill>
                <a:latin typeface="Michroma Bold"/>
              </a:rPr>
              <a:t>Sistem Operasi</a:t>
            </a:r>
          </a:p>
        </p:txBody>
      </p:sp>
      <p:grpSp>
        <p:nvGrpSpPr>
          <p:cNvPr id="6" name="Group 6"/>
          <p:cNvGrpSpPr/>
          <p:nvPr/>
        </p:nvGrpSpPr>
        <p:grpSpPr>
          <a:xfrm>
            <a:off x="10353675" y="3358240"/>
            <a:ext cx="7238491" cy="453390"/>
            <a:chOff x="0" y="0"/>
            <a:chExt cx="9651322" cy="604520"/>
          </a:xfrm>
        </p:grpSpPr>
        <p:sp>
          <p:nvSpPr>
            <p:cNvPr id="7" name="TextBox 7"/>
            <p:cNvSpPr txBox="1"/>
            <p:nvPr/>
          </p:nvSpPr>
          <p:spPr>
            <a:xfrm>
              <a:off x="1537822" y="-81280"/>
              <a:ext cx="8113500" cy="6858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Ganti Nama Atau Direktori </a:t>
              </a:r>
            </a:p>
          </p:txBody>
        </p:sp>
        <p:sp>
          <p:nvSpPr>
            <p:cNvPr id="8" name="TextBox 8"/>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06</a:t>
              </a:r>
            </a:p>
          </p:txBody>
        </p:sp>
      </p:grpSp>
      <p:grpSp>
        <p:nvGrpSpPr>
          <p:cNvPr id="9" name="Group 9"/>
          <p:cNvGrpSpPr/>
          <p:nvPr/>
        </p:nvGrpSpPr>
        <p:grpSpPr>
          <a:xfrm>
            <a:off x="682345" y="3358240"/>
            <a:ext cx="7238491" cy="453390"/>
            <a:chOff x="0" y="0"/>
            <a:chExt cx="9651322" cy="604520"/>
          </a:xfrm>
        </p:grpSpPr>
        <p:sp>
          <p:nvSpPr>
            <p:cNvPr id="10" name="TextBox 10"/>
            <p:cNvSpPr txBox="1"/>
            <p:nvPr/>
          </p:nvSpPr>
          <p:spPr>
            <a:xfrm>
              <a:off x="1537822" y="-8128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Hapus File Atau Direktori </a:t>
              </a:r>
            </a:p>
            <a:p>
              <a:pPr algn="l">
                <a:lnSpc>
                  <a:spcPts val="3900"/>
                </a:lnSpc>
              </a:pPr>
              <a:endParaRPr lang="en-US" sz="3000">
                <a:solidFill>
                  <a:srgbClr val="000000"/>
                </a:solidFill>
                <a:latin typeface="Telegraf"/>
              </a:endParaRPr>
            </a:p>
          </p:txBody>
        </p:sp>
        <p:sp>
          <p:nvSpPr>
            <p:cNvPr id="11" name="TextBox 11"/>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05</a:t>
              </a:r>
            </a:p>
          </p:txBody>
        </p:sp>
      </p:grpSp>
      <p:sp>
        <p:nvSpPr>
          <p:cNvPr id="12" name="TextBox 12"/>
          <p:cNvSpPr txBox="1"/>
          <p:nvPr/>
        </p:nvSpPr>
        <p:spPr>
          <a:xfrm>
            <a:off x="246321" y="4139858"/>
            <a:ext cx="8110538" cy="300990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Telegraf"/>
              </a:rPr>
              <a:t>Fungsi: Menghapus file atau direktori dari sistem.</a:t>
            </a:r>
          </a:p>
          <a:p>
            <a:pPr marL="647700" lvl="1" indent="-323850" algn="l">
              <a:lnSpc>
                <a:spcPts val="3900"/>
              </a:lnSpc>
              <a:buFont typeface="Arial"/>
              <a:buChar char="•"/>
            </a:pPr>
            <a:r>
              <a:rPr lang="en-US" sz="3000">
                <a:solidFill>
                  <a:srgbClr val="000000"/>
                </a:solidFill>
                <a:latin typeface="Telegraf"/>
              </a:rPr>
              <a:t>Perintah: rm -rf </a:t>
            </a:r>
          </a:p>
          <a:p>
            <a:pPr marL="647700" lvl="1" indent="-323850" algn="l">
              <a:lnSpc>
                <a:spcPts val="3900"/>
              </a:lnSpc>
              <a:buFont typeface="Arial"/>
              <a:buChar char="•"/>
            </a:pPr>
            <a:r>
              <a:rPr lang="en-US" sz="3000">
                <a:solidFill>
                  <a:srgbClr val="000000"/>
                </a:solidFill>
                <a:latin typeface="Telegraf"/>
              </a:rPr>
              <a:t>Kegunaan:  untuk menghapus file atau direktori yang tidak diperlukan lagi dari sistem.</a:t>
            </a:r>
          </a:p>
        </p:txBody>
      </p:sp>
      <p:sp>
        <p:nvSpPr>
          <p:cNvPr id="13" name="TextBox 13"/>
          <p:cNvSpPr txBox="1"/>
          <p:nvPr/>
        </p:nvSpPr>
        <p:spPr>
          <a:xfrm>
            <a:off x="9794491" y="4139858"/>
            <a:ext cx="7464809" cy="300990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Telegraf"/>
              </a:rPr>
              <a:t>Fungsi: Mengubah nama file atau direktori.</a:t>
            </a:r>
          </a:p>
          <a:p>
            <a:pPr marL="647700" lvl="1" indent="-323850" algn="l">
              <a:lnSpc>
                <a:spcPts val="3900"/>
              </a:lnSpc>
              <a:buFont typeface="Arial"/>
              <a:buChar char="•"/>
            </a:pPr>
            <a:r>
              <a:rPr lang="en-US" sz="3000">
                <a:solidFill>
                  <a:srgbClr val="000000"/>
                </a:solidFill>
                <a:latin typeface="Telegraf"/>
              </a:rPr>
              <a:t>Perintah: mv </a:t>
            </a:r>
          </a:p>
          <a:p>
            <a:pPr marL="647700" lvl="1" indent="-323850" algn="l">
              <a:lnSpc>
                <a:spcPts val="3900"/>
              </a:lnSpc>
              <a:buFont typeface="Arial"/>
              <a:buChar char="•"/>
            </a:pPr>
            <a:r>
              <a:rPr lang="en-US" sz="3000">
                <a:solidFill>
                  <a:srgbClr val="000000"/>
                </a:solidFill>
                <a:latin typeface="Telegraf"/>
              </a:rPr>
              <a:t>Kegunaan:  untuk mengubah nama file atau direktori sesuai dengan kebutuhan.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23278"/>
            <a:ext cx="6892136" cy="1085850"/>
          </a:xfrm>
          <a:prstGeom prst="rect">
            <a:avLst/>
          </a:prstGeom>
        </p:spPr>
        <p:txBody>
          <a:bodyPr lIns="0" tIns="0" rIns="0" bIns="0" rtlCol="0" anchor="t">
            <a:spAutoFit/>
          </a:bodyPr>
          <a:lstStyle/>
          <a:p>
            <a:pPr algn="l">
              <a:lnSpc>
                <a:spcPts val="8640"/>
              </a:lnSpc>
            </a:pPr>
            <a:r>
              <a:rPr lang="en-US" sz="7200">
                <a:solidFill>
                  <a:srgbClr val="000000"/>
                </a:solidFill>
                <a:latin typeface="Michroma"/>
              </a:rPr>
              <a:t>Fitur</a:t>
            </a:r>
          </a:p>
        </p:txBody>
      </p:sp>
      <p:sp>
        <p:nvSpPr>
          <p:cNvPr id="3" name="AutoShape 3"/>
          <p:cNvSpPr/>
          <p:nvPr/>
        </p:nvSpPr>
        <p:spPr>
          <a:xfrm rot="-5400000">
            <a:off x="3656834" y="5477641"/>
            <a:ext cx="10964807" cy="0"/>
          </a:xfrm>
          <a:prstGeom prst="line">
            <a:avLst/>
          </a:prstGeom>
          <a:ln w="9525" cap="rnd">
            <a:solidFill>
              <a:srgbClr val="000000"/>
            </a:solidFill>
            <a:prstDash val="solid"/>
            <a:headEnd type="none" w="sm" len="sm"/>
            <a:tailEnd type="none" w="sm" len="sm"/>
          </a:ln>
        </p:spPr>
      </p:sp>
      <p:sp>
        <p:nvSpPr>
          <p:cNvPr id="4" name="Freeform 4"/>
          <p:cNvSpPr/>
          <p:nvPr/>
        </p:nvSpPr>
        <p:spPr>
          <a:xfrm>
            <a:off x="1028700" y="1028700"/>
            <a:ext cx="621054" cy="385053"/>
          </a:xfrm>
          <a:custGeom>
            <a:avLst/>
            <a:gdLst/>
            <a:ahLst/>
            <a:cxnLst/>
            <a:rect l="l" t="t" r="r" b="b"/>
            <a:pathLst>
              <a:path w="621054" h="385053">
                <a:moveTo>
                  <a:pt x="0" y="0"/>
                </a:moveTo>
                <a:lnTo>
                  <a:pt x="621054" y="0"/>
                </a:lnTo>
                <a:lnTo>
                  <a:pt x="621054" y="385053"/>
                </a:lnTo>
                <a:lnTo>
                  <a:pt x="0" y="385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876069" y="1089464"/>
            <a:ext cx="4077294" cy="282575"/>
          </a:xfrm>
          <a:prstGeom prst="rect">
            <a:avLst/>
          </a:prstGeom>
        </p:spPr>
        <p:txBody>
          <a:bodyPr lIns="0" tIns="0" rIns="0" bIns="0" rtlCol="0" anchor="t">
            <a:spAutoFit/>
          </a:bodyPr>
          <a:lstStyle/>
          <a:p>
            <a:pPr algn="l">
              <a:lnSpc>
                <a:spcPts val="2200"/>
              </a:lnSpc>
            </a:pPr>
            <a:r>
              <a:rPr lang="en-US" sz="2000">
                <a:solidFill>
                  <a:srgbClr val="000000"/>
                </a:solidFill>
                <a:latin typeface="Michroma Bold"/>
              </a:rPr>
              <a:t>Sistem Operasi</a:t>
            </a:r>
          </a:p>
        </p:txBody>
      </p:sp>
      <p:grpSp>
        <p:nvGrpSpPr>
          <p:cNvPr id="6" name="Group 6"/>
          <p:cNvGrpSpPr/>
          <p:nvPr/>
        </p:nvGrpSpPr>
        <p:grpSpPr>
          <a:xfrm>
            <a:off x="10353675" y="3358240"/>
            <a:ext cx="7238491" cy="453390"/>
            <a:chOff x="0" y="0"/>
            <a:chExt cx="9651322" cy="604520"/>
          </a:xfrm>
        </p:grpSpPr>
        <p:sp>
          <p:nvSpPr>
            <p:cNvPr id="7" name="TextBox 7"/>
            <p:cNvSpPr txBox="1"/>
            <p:nvPr/>
          </p:nvSpPr>
          <p:spPr>
            <a:xfrm>
              <a:off x="1537822" y="-81280"/>
              <a:ext cx="8113500" cy="6858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Cari File Berdasarkan Nama</a:t>
              </a:r>
            </a:p>
          </p:txBody>
        </p:sp>
        <p:sp>
          <p:nvSpPr>
            <p:cNvPr id="8" name="TextBox 8"/>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08</a:t>
              </a:r>
            </a:p>
          </p:txBody>
        </p:sp>
      </p:grpSp>
      <p:grpSp>
        <p:nvGrpSpPr>
          <p:cNvPr id="9" name="Group 9"/>
          <p:cNvGrpSpPr/>
          <p:nvPr/>
        </p:nvGrpSpPr>
        <p:grpSpPr>
          <a:xfrm>
            <a:off x="682345" y="3358240"/>
            <a:ext cx="7238491" cy="453390"/>
            <a:chOff x="0" y="0"/>
            <a:chExt cx="9651322" cy="604520"/>
          </a:xfrm>
        </p:grpSpPr>
        <p:sp>
          <p:nvSpPr>
            <p:cNvPr id="10" name="TextBox 10"/>
            <p:cNvSpPr txBox="1"/>
            <p:nvPr/>
          </p:nvSpPr>
          <p:spPr>
            <a:xfrm>
              <a:off x="1537822" y="-8128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Tampilkan Isi File Teks</a:t>
              </a:r>
            </a:p>
            <a:p>
              <a:pPr algn="l">
                <a:lnSpc>
                  <a:spcPts val="3900"/>
                </a:lnSpc>
              </a:pPr>
              <a:endParaRPr lang="en-US" sz="3000">
                <a:solidFill>
                  <a:srgbClr val="000000"/>
                </a:solidFill>
                <a:latin typeface="Telegraf"/>
              </a:endParaRPr>
            </a:p>
          </p:txBody>
        </p:sp>
        <p:sp>
          <p:nvSpPr>
            <p:cNvPr id="11" name="TextBox 11"/>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07</a:t>
              </a:r>
            </a:p>
          </p:txBody>
        </p:sp>
      </p:grpSp>
      <p:sp>
        <p:nvSpPr>
          <p:cNvPr id="12" name="TextBox 12"/>
          <p:cNvSpPr txBox="1"/>
          <p:nvPr/>
        </p:nvSpPr>
        <p:spPr>
          <a:xfrm>
            <a:off x="246321" y="4139858"/>
            <a:ext cx="8110538" cy="300990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Telegraf"/>
              </a:rPr>
              <a:t>Fungsi: Menampilkan isi dari sebuah file teks.</a:t>
            </a:r>
          </a:p>
          <a:p>
            <a:pPr marL="647700" lvl="1" indent="-323850" algn="l">
              <a:lnSpc>
                <a:spcPts val="3900"/>
              </a:lnSpc>
              <a:buFont typeface="Arial"/>
              <a:buChar char="•"/>
            </a:pPr>
            <a:r>
              <a:rPr lang="en-US" sz="3000">
                <a:solidFill>
                  <a:srgbClr val="000000"/>
                </a:solidFill>
                <a:latin typeface="Telegraf"/>
              </a:rPr>
              <a:t>Perintah: cat</a:t>
            </a:r>
          </a:p>
          <a:p>
            <a:pPr marL="647700" lvl="1" indent="-323850" algn="l">
              <a:lnSpc>
                <a:spcPts val="3900"/>
              </a:lnSpc>
              <a:buFont typeface="Arial"/>
              <a:buChar char="•"/>
            </a:pPr>
            <a:r>
              <a:rPr lang="en-US" sz="3000">
                <a:solidFill>
                  <a:srgbClr val="000000"/>
                </a:solidFill>
                <a:latin typeface="Telegraf"/>
              </a:rPr>
              <a:t>Kegunaan:  untuk melihat isi dari sebuah file teks tanpa mengubahnya.</a:t>
            </a:r>
          </a:p>
          <a:p>
            <a:pPr algn="l">
              <a:lnSpc>
                <a:spcPts val="3900"/>
              </a:lnSpc>
            </a:pPr>
            <a:endParaRPr lang="en-US" sz="3000">
              <a:solidFill>
                <a:srgbClr val="000000"/>
              </a:solidFill>
              <a:latin typeface="Telegraf"/>
            </a:endParaRPr>
          </a:p>
        </p:txBody>
      </p:sp>
      <p:sp>
        <p:nvSpPr>
          <p:cNvPr id="13" name="TextBox 13"/>
          <p:cNvSpPr txBox="1"/>
          <p:nvPr/>
        </p:nvSpPr>
        <p:spPr>
          <a:xfrm>
            <a:off x="9794491" y="4139858"/>
            <a:ext cx="7464809" cy="300990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Telegraf"/>
              </a:rPr>
              <a:t>Fungsi: Mencari file dalam sistem berdasarkan nama file.</a:t>
            </a:r>
          </a:p>
          <a:p>
            <a:pPr marL="647700" lvl="1" indent="-323850" algn="l">
              <a:lnSpc>
                <a:spcPts val="3900"/>
              </a:lnSpc>
              <a:buFont typeface="Arial"/>
              <a:buChar char="•"/>
            </a:pPr>
            <a:r>
              <a:rPr lang="en-US" sz="3000">
                <a:solidFill>
                  <a:srgbClr val="000000"/>
                </a:solidFill>
                <a:latin typeface="Telegraf"/>
              </a:rPr>
              <a:t>Perintah: find -name .</a:t>
            </a:r>
          </a:p>
          <a:p>
            <a:pPr marL="647700" lvl="1" indent="-323850" algn="l">
              <a:lnSpc>
                <a:spcPts val="3900"/>
              </a:lnSpc>
              <a:buFont typeface="Arial"/>
              <a:buChar char="•"/>
            </a:pPr>
            <a:r>
              <a:rPr lang="en-US" sz="3000">
                <a:solidFill>
                  <a:srgbClr val="000000"/>
                </a:solidFill>
                <a:latin typeface="Telegraf"/>
              </a:rPr>
              <a:t>Kegunaan:  untuk mencari file dalam sistem berdasarkan nama file yang ditentukan.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23278"/>
            <a:ext cx="6892136" cy="1085850"/>
          </a:xfrm>
          <a:prstGeom prst="rect">
            <a:avLst/>
          </a:prstGeom>
        </p:spPr>
        <p:txBody>
          <a:bodyPr lIns="0" tIns="0" rIns="0" bIns="0" rtlCol="0" anchor="t">
            <a:spAutoFit/>
          </a:bodyPr>
          <a:lstStyle/>
          <a:p>
            <a:pPr algn="l">
              <a:lnSpc>
                <a:spcPts val="8640"/>
              </a:lnSpc>
            </a:pPr>
            <a:r>
              <a:rPr lang="en-US" sz="7200">
                <a:solidFill>
                  <a:srgbClr val="000000"/>
                </a:solidFill>
                <a:latin typeface="Michroma"/>
              </a:rPr>
              <a:t>Fitur</a:t>
            </a:r>
          </a:p>
        </p:txBody>
      </p:sp>
      <p:sp>
        <p:nvSpPr>
          <p:cNvPr id="3" name="AutoShape 3"/>
          <p:cNvSpPr/>
          <p:nvPr/>
        </p:nvSpPr>
        <p:spPr>
          <a:xfrm rot="-5400000">
            <a:off x="3656834" y="5477641"/>
            <a:ext cx="10964807" cy="0"/>
          </a:xfrm>
          <a:prstGeom prst="line">
            <a:avLst/>
          </a:prstGeom>
          <a:ln w="9525" cap="rnd">
            <a:solidFill>
              <a:srgbClr val="000000"/>
            </a:solidFill>
            <a:prstDash val="solid"/>
            <a:headEnd type="none" w="sm" len="sm"/>
            <a:tailEnd type="none" w="sm" len="sm"/>
          </a:ln>
        </p:spPr>
      </p:sp>
      <p:sp>
        <p:nvSpPr>
          <p:cNvPr id="4" name="Freeform 4"/>
          <p:cNvSpPr/>
          <p:nvPr/>
        </p:nvSpPr>
        <p:spPr>
          <a:xfrm>
            <a:off x="1028700" y="1028700"/>
            <a:ext cx="621054" cy="385053"/>
          </a:xfrm>
          <a:custGeom>
            <a:avLst/>
            <a:gdLst/>
            <a:ahLst/>
            <a:cxnLst/>
            <a:rect l="l" t="t" r="r" b="b"/>
            <a:pathLst>
              <a:path w="621054" h="385053">
                <a:moveTo>
                  <a:pt x="0" y="0"/>
                </a:moveTo>
                <a:lnTo>
                  <a:pt x="621054" y="0"/>
                </a:lnTo>
                <a:lnTo>
                  <a:pt x="621054" y="385053"/>
                </a:lnTo>
                <a:lnTo>
                  <a:pt x="0" y="385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876069" y="1089464"/>
            <a:ext cx="4077294" cy="282575"/>
          </a:xfrm>
          <a:prstGeom prst="rect">
            <a:avLst/>
          </a:prstGeom>
        </p:spPr>
        <p:txBody>
          <a:bodyPr lIns="0" tIns="0" rIns="0" bIns="0" rtlCol="0" anchor="t">
            <a:spAutoFit/>
          </a:bodyPr>
          <a:lstStyle/>
          <a:p>
            <a:pPr algn="l">
              <a:lnSpc>
                <a:spcPts val="2200"/>
              </a:lnSpc>
            </a:pPr>
            <a:r>
              <a:rPr lang="en-US" sz="2000">
                <a:solidFill>
                  <a:srgbClr val="000000"/>
                </a:solidFill>
                <a:latin typeface="Michroma Bold"/>
              </a:rPr>
              <a:t>Sistem Operasi</a:t>
            </a:r>
          </a:p>
        </p:txBody>
      </p:sp>
      <p:grpSp>
        <p:nvGrpSpPr>
          <p:cNvPr id="6" name="Group 6"/>
          <p:cNvGrpSpPr/>
          <p:nvPr/>
        </p:nvGrpSpPr>
        <p:grpSpPr>
          <a:xfrm>
            <a:off x="10353675" y="3358240"/>
            <a:ext cx="7238491" cy="453390"/>
            <a:chOff x="0" y="0"/>
            <a:chExt cx="9651322" cy="604520"/>
          </a:xfrm>
        </p:grpSpPr>
        <p:sp>
          <p:nvSpPr>
            <p:cNvPr id="7" name="TextBox 7"/>
            <p:cNvSpPr txBox="1"/>
            <p:nvPr/>
          </p:nvSpPr>
          <p:spPr>
            <a:xfrm>
              <a:off x="1537822" y="-81280"/>
              <a:ext cx="8113500" cy="6858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Kompres Dan Ekstrak Arsip</a:t>
              </a:r>
            </a:p>
          </p:txBody>
        </p:sp>
        <p:sp>
          <p:nvSpPr>
            <p:cNvPr id="8" name="TextBox 8"/>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10</a:t>
              </a:r>
            </a:p>
          </p:txBody>
        </p:sp>
      </p:grpSp>
      <p:grpSp>
        <p:nvGrpSpPr>
          <p:cNvPr id="9" name="Group 9"/>
          <p:cNvGrpSpPr/>
          <p:nvPr/>
        </p:nvGrpSpPr>
        <p:grpSpPr>
          <a:xfrm>
            <a:off x="682345" y="3358240"/>
            <a:ext cx="7238491" cy="948690"/>
            <a:chOff x="0" y="0"/>
            <a:chExt cx="9651322" cy="1264920"/>
          </a:xfrm>
        </p:grpSpPr>
        <p:sp>
          <p:nvSpPr>
            <p:cNvPr id="10" name="TextBox 10"/>
            <p:cNvSpPr txBox="1"/>
            <p:nvPr/>
          </p:nvSpPr>
          <p:spPr>
            <a:xfrm>
              <a:off x="1537822" y="-81280"/>
              <a:ext cx="8113500" cy="20066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Ubah Hak Akses File Atau Direktori</a:t>
              </a:r>
            </a:p>
            <a:p>
              <a:pPr algn="l">
                <a:lnSpc>
                  <a:spcPts val="3900"/>
                </a:lnSpc>
              </a:pPr>
              <a:endParaRPr lang="en-US" sz="3000">
                <a:solidFill>
                  <a:srgbClr val="000000"/>
                </a:solidFill>
                <a:latin typeface="Telegraf"/>
              </a:endParaRPr>
            </a:p>
          </p:txBody>
        </p:sp>
        <p:sp>
          <p:nvSpPr>
            <p:cNvPr id="11" name="TextBox 11"/>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09</a:t>
              </a:r>
            </a:p>
          </p:txBody>
        </p:sp>
      </p:grpSp>
      <p:sp>
        <p:nvSpPr>
          <p:cNvPr id="12" name="TextBox 12"/>
          <p:cNvSpPr txBox="1"/>
          <p:nvPr/>
        </p:nvSpPr>
        <p:spPr>
          <a:xfrm>
            <a:off x="246321" y="4621529"/>
            <a:ext cx="8110538" cy="350520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Telegraf"/>
              </a:rPr>
              <a:t>Fungsi: Mengubah hak akses (permissions) dari sebuah file atau direktori.</a:t>
            </a:r>
          </a:p>
          <a:p>
            <a:pPr marL="647700" lvl="1" indent="-323850" algn="l">
              <a:lnSpc>
                <a:spcPts val="3900"/>
              </a:lnSpc>
              <a:buFont typeface="Arial"/>
              <a:buChar char="•"/>
            </a:pPr>
            <a:r>
              <a:rPr lang="en-US" sz="3000">
                <a:solidFill>
                  <a:srgbClr val="000000"/>
                </a:solidFill>
                <a:latin typeface="Telegraf"/>
              </a:rPr>
              <a:t>Perintah: chmod</a:t>
            </a:r>
          </a:p>
          <a:p>
            <a:pPr marL="647700" lvl="1" indent="-323850" algn="l">
              <a:lnSpc>
                <a:spcPts val="3900"/>
              </a:lnSpc>
              <a:buFont typeface="Arial"/>
              <a:buChar char="•"/>
            </a:pPr>
            <a:r>
              <a:rPr lang="en-US" sz="3000">
                <a:solidFill>
                  <a:srgbClr val="000000"/>
                </a:solidFill>
                <a:latin typeface="Telegraf"/>
              </a:rPr>
              <a:t>Kegunaan:  untuk mengatur hak akses file atau direktori, seperti izin baca, tulis, dan eksekusi.</a:t>
            </a:r>
          </a:p>
        </p:txBody>
      </p:sp>
      <p:sp>
        <p:nvSpPr>
          <p:cNvPr id="13" name="TextBox 13"/>
          <p:cNvSpPr txBox="1"/>
          <p:nvPr/>
        </p:nvSpPr>
        <p:spPr>
          <a:xfrm>
            <a:off x="9794491" y="4139858"/>
            <a:ext cx="7464809" cy="251460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Telegraf"/>
              </a:rPr>
              <a:t>Fungsi: Melakukan kompresi atau ekstraksi dari arsip (file zip, tar, dll.).</a:t>
            </a:r>
          </a:p>
          <a:p>
            <a:pPr marL="647700" lvl="1" indent="-323850" algn="l">
              <a:lnSpc>
                <a:spcPts val="3900"/>
              </a:lnSpc>
              <a:buFont typeface="Arial"/>
              <a:buChar char="•"/>
            </a:pPr>
            <a:r>
              <a:rPr lang="en-US" sz="3000">
                <a:solidFill>
                  <a:srgbClr val="000000"/>
                </a:solidFill>
                <a:latin typeface="Telegraf"/>
              </a:rPr>
              <a:t>Perintah: tar -czf  dan tar -xf</a:t>
            </a:r>
          </a:p>
          <a:p>
            <a:pPr marL="647700" lvl="1" indent="-323850" algn="l">
              <a:lnSpc>
                <a:spcPts val="3900"/>
              </a:lnSpc>
              <a:buFont typeface="Arial"/>
              <a:buChar char="•"/>
            </a:pPr>
            <a:r>
              <a:rPr lang="en-US" sz="3000">
                <a:solidFill>
                  <a:srgbClr val="000000"/>
                </a:solidFill>
                <a:latin typeface="Telegraf"/>
              </a:rPr>
              <a:t>Kegunaan:  untuk mengompres dan mengekstraksi arsip file dalam sistem.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23278"/>
            <a:ext cx="6892136" cy="1085850"/>
          </a:xfrm>
          <a:prstGeom prst="rect">
            <a:avLst/>
          </a:prstGeom>
        </p:spPr>
        <p:txBody>
          <a:bodyPr lIns="0" tIns="0" rIns="0" bIns="0" rtlCol="0" anchor="t">
            <a:spAutoFit/>
          </a:bodyPr>
          <a:lstStyle/>
          <a:p>
            <a:pPr algn="l">
              <a:lnSpc>
                <a:spcPts val="8640"/>
              </a:lnSpc>
            </a:pPr>
            <a:r>
              <a:rPr lang="en-US" sz="7200">
                <a:solidFill>
                  <a:srgbClr val="000000"/>
                </a:solidFill>
                <a:latin typeface="Michroma"/>
              </a:rPr>
              <a:t>Fitur</a:t>
            </a:r>
          </a:p>
        </p:txBody>
      </p:sp>
      <p:sp>
        <p:nvSpPr>
          <p:cNvPr id="3" name="Freeform 3"/>
          <p:cNvSpPr/>
          <p:nvPr/>
        </p:nvSpPr>
        <p:spPr>
          <a:xfrm>
            <a:off x="1028700" y="1028700"/>
            <a:ext cx="621054" cy="385053"/>
          </a:xfrm>
          <a:custGeom>
            <a:avLst/>
            <a:gdLst/>
            <a:ahLst/>
            <a:cxnLst/>
            <a:rect l="l" t="t" r="r" b="b"/>
            <a:pathLst>
              <a:path w="621054" h="385053">
                <a:moveTo>
                  <a:pt x="0" y="0"/>
                </a:moveTo>
                <a:lnTo>
                  <a:pt x="621054" y="0"/>
                </a:lnTo>
                <a:lnTo>
                  <a:pt x="621054" y="385053"/>
                </a:lnTo>
                <a:lnTo>
                  <a:pt x="0" y="385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76069" y="1089464"/>
            <a:ext cx="4077294" cy="282575"/>
          </a:xfrm>
          <a:prstGeom prst="rect">
            <a:avLst/>
          </a:prstGeom>
        </p:spPr>
        <p:txBody>
          <a:bodyPr lIns="0" tIns="0" rIns="0" bIns="0" rtlCol="0" anchor="t">
            <a:spAutoFit/>
          </a:bodyPr>
          <a:lstStyle/>
          <a:p>
            <a:pPr algn="l">
              <a:lnSpc>
                <a:spcPts val="2200"/>
              </a:lnSpc>
            </a:pPr>
            <a:r>
              <a:rPr lang="en-US" sz="2000">
                <a:solidFill>
                  <a:srgbClr val="000000"/>
                </a:solidFill>
                <a:latin typeface="Michroma Bold"/>
              </a:rPr>
              <a:t>Sistem Operasi</a:t>
            </a:r>
          </a:p>
        </p:txBody>
      </p:sp>
      <p:grpSp>
        <p:nvGrpSpPr>
          <p:cNvPr id="5" name="Group 5"/>
          <p:cNvGrpSpPr/>
          <p:nvPr/>
        </p:nvGrpSpPr>
        <p:grpSpPr>
          <a:xfrm>
            <a:off x="5524754" y="2959549"/>
            <a:ext cx="7238491" cy="948690"/>
            <a:chOff x="0" y="0"/>
            <a:chExt cx="9651322" cy="1264920"/>
          </a:xfrm>
        </p:grpSpPr>
        <p:sp>
          <p:nvSpPr>
            <p:cNvPr id="6" name="TextBox 6"/>
            <p:cNvSpPr txBox="1"/>
            <p:nvPr/>
          </p:nvSpPr>
          <p:spPr>
            <a:xfrm>
              <a:off x="1537822" y="-81280"/>
              <a:ext cx="8113500" cy="1346200"/>
            </a:xfrm>
            <a:prstGeom prst="rect">
              <a:avLst/>
            </a:prstGeom>
          </p:spPr>
          <p:txBody>
            <a:bodyPr lIns="0" tIns="0" rIns="0" bIns="0" rtlCol="0" anchor="t">
              <a:spAutoFit/>
            </a:bodyPr>
            <a:lstStyle/>
            <a:p>
              <a:pPr algn="l">
                <a:lnSpc>
                  <a:spcPts val="3900"/>
                </a:lnSpc>
              </a:pPr>
              <a:r>
                <a:rPr lang="en-US" sz="3000">
                  <a:solidFill>
                    <a:srgbClr val="000000"/>
                  </a:solidFill>
                  <a:latin typeface="Telegraf"/>
                </a:rPr>
                <a:t>Baca File yang Ada di Dalam Direktori</a:t>
              </a:r>
            </a:p>
          </p:txBody>
        </p:sp>
        <p:sp>
          <p:nvSpPr>
            <p:cNvPr id="7" name="TextBox 7"/>
            <p:cNvSpPr txBox="1"/>
            <p:nvPr/>
          </p:nvSpPr>
          <p:spPr>
            <a:xfrm>
              <a:off x="0" y="-508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rPr>
                <a:t>10</a:t>
              </a:r>
            </a:p>
          </p:txBody>
        </p:sp>
      </p:grpSp>
      <p:sp>
        <p:nvSpPr>
          <p:cNvPr id="8" name="TextBox 8"/>
          <p:cNvSpPr txBox="1"/>
          <p:nvPr/>
        </p:nvSpPr>
        <p:spPr>
          <a:xfrm>
            <a:off x="5411596" y="4267200"/>
            <a:ext cx="7464809" cy="350520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Telegraf"/>
              </a:rPr>
              <a:t>Fungsi: Membaca file yang ada di dalam sebuah direktori.</a:t>
            </a:r>
          </a:p>
          <a:p>
            <a:pPr marL="647700" lvl="1" indent="-323850" algn="l">
              <a:lnSpc>
                <a:spcPts val="3900"/>
              </a:lnSpc>
              <a:buFont typeface="Arial"/>
              <a:buChar char="•"/>
            </a:pPr>
            <a:r>
              <a:rPr lang="en-US" sz="3000">
                <a:solidFill>
                  <a:srgbClr val="000000"/>
                </a:solidFill>
                <a:latin typeface="Telegraf"/>
              </a:rPr>
              <a:t>Perintah: ls dan cat </a:t>
            </a:r>
          </a:p>
          <a:p>
            <a:pPr marL="647700" lvl="1" indent="-323850" algn="l">
              <a:lnSpc>
                <a:spcPts val="3900"/>
              </a:lnSpc>
              <a:buFont typeface="Arial"/>
              <a:buChar char="•"/>
            </a:pPr>
            <a:r>
              <a:rPr lang="en-US" sz="3000">
                <a:solidFill>
                  <a:srgbClr val="000000"/>
                </a:solidFill>
                <a:latin typeface="Telegraf"/>
              </a:rPr>
              <a:t>Kegunaan: untuk melihat isi dari file yang ada di dalam sebuah direktori tanpa harus membukanya satu per satu.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567</Words>
  <Application>Microsoft Office PowerPoint</Application>
  <PresentationFormat>Custom</PresentationFormat>
  <Paragraphs>104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Telegraf Medium</vt:lpstr>
      <vt:lpstr>Michroma</vt:lpstr>
      <vt:lpstr>Michroma Bold</vt:lpstr>
      <vt:lpstr>Telegraf</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Pitch Deck Elevator Gradien Kreatif Biru</dc:title>
  <cp:lastModifiedBy>Chiko Abilla Basya</cp:lastModifiedBy>
  <cp:revision>2</cp:revision>
  <dcterms:created xsi:type="dcterms:W3CDTF">2006-08-16T00:00:00Z</dcterms:created>
  <dcterms:modified xsi:type="dcterms:W3CDTF">2024-05-27T11:52:25Z</dcterms:modified>
  <dc:identifier>DAGFFldAtno</dc:identifier>
</cp:coreProperties>
</file>